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2"/>
  </p:notesMasterIdLst>
  <p:handoutMasterIdLst>
    <p:handoutMasterId r:id="rId33"/>
  </p:handoutMasterIdLst>
  <p:sldIdLst>
    <p:sldId id="603" r:id="rId5"/>
    <p:sldId id="2147483507" r:id="rId6"/>
    <p:sldId id="2147483513" r:id="rId7"/>
    <p:sldId id="375" r:id="rId8"/>
    <p:sldId id="2516" r:id="rId9"/>
    <p:sldId id="344" r:id="rId10"/>
    <p:sldId id="361" r:id="rId11"/>
    <p:sldId id="359" r:id="rId12"/>
    <p:sldId id="345" r:id="rId13"/>
    <p:sldId id="346" r:id="rId14"/>
    <p:sldId id="358" r:id="rId15"/>
    <p:sldId id="360" r:id="rId16"/>
    <p:sldId id="363" r:id="rId17"/>
    <p:sldId id="364" r:id="rId18"/>
    <p:sldId id="365" r:id="rId19"/>
    <p:sldId id="367" r:id="rId20"/>
    <p:sldId id="366" r:id="rId21"/>
    <p:sldId id="368" r:id="rId22"/>
    <p:sldId id="369" r:id="rId23"/>
    <p:sldId id="370" r:id="rId24"/>
    <p:sldId id="372" r:id="rId25"/>
    <p:sldId id="371" r:id="rId26"/>
    <p:sldId id="373" r:id="rId27"/>
    <p:sldId id="374" r:id="rId28"/>
    <p:sldId id="256" r:id="rId29"/>
    <p:sldId id="582" r:id="rId30"/>
    <p:sldId id="2419" r:id="rId3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93936"/>
    <a:srgbClr val="66BA36"/>
    <a:srgbClr val="374153"/>
    <a:srgbClr val="FFFF00"/>
    <a:srgbClr val="FFFFFF"/>
    <a:srgbClr val="221815"/>
    <a:srgbClr val="1D1D1A"/>
    <a:srgbClr val="595757"/>
    <a:srgbClr val="91A2BF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1" autoAdjust="0"/>
    <p:restoredTop sz="96419" autoAdjust="0"/>
  </p:normalViewPr>
  <p:slideViewPr>
    <p:cSldViewPr snapToGrid="0" snapToObjects="1">
      <p:cViewPr varScale="1">
        <p:scale>
          <a:sx n="123" d="100"/>
          <a:sy n="123" d="100"/>
        </p:scale>
        <p:origin x="224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86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3714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rasys-AI/AIInfra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slideLayout" Target="../slideLayouts/slideLayout1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image" Target="../media/image9.jpeg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image" Target="../media/image10.jpeg"/><Relationship Id="rId166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image" Target="../media/image16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image" Target="../media/image11.jpe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image" Target="../media/image17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image" Target="../media/image12.png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image" Target="../media/image13.png"/><Relationship Id="rId169" Type="http://schemas.openxmlformats.org/officeDocument/2006/relationships/image" Target="../media/image18.sv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image" Target="../media/image14.png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1D058B1-E754-AC69-D71C-7D8921E2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9E60E-C58D-2FB0-056F-46A9AE962D98}"/>
              </a:ext>
            </a:extLst>
          </p:cNvPr>
          <p:cNvGrpSpPr/>
          <p:nvPr/>
        </p:nvGrpSpPr>
        <p:grpSpPr>
          <a:xfrm>
            <a:off x="794489" y="3391784"/>
            <a:ext cx="10607784" cy="3061699"/>
            <a:chOff x="794489" y="3391784"/>
            <a:chExt cx="10607784" cy="306169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56C6CE-0F8A-4B8B-A85E-CECDD9097B54}"/>
                </a:ext>
              </a:extLst>
            </p:cNvPr>
            <p:cNvSpPr/>
            <p:nvPr/>
          </p:nvSpPr>
          <p:spPr>
            <a:xfrm>
              <a:off x="1850065" y="3391784"/>
              <a:ext cx="8378456" cy="3061699"/>
            </a:xfrm>
            <a:prstGeom prst="rect">
              <a:avLst/>
            </a:prstGeom>
            <a:solidFill>
              <a:srgbClr val="1D1D1A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标题 1">
              <a:extLst>
                <a:ext uri="{FF2B5EF4-FFF2-40B4-BE49-F238E27FC236}">
                  <a16:creationId xmlns:a16="http://schemas.microsoft.com/office/drawing/2014/main" id="{57EA8540-1E7D-F378-24FF-D989B2835265}"/>
                </a:ext>
              </a:extLst>
            </p:cNvPr>
            <p:cNvSpPr txBox="1">
              <a:spLocks/>
            </p:cNvSpPr>
            <p:nvPr/>
          </p:nvSpPr>
          <p:spPr>
            <a:xfrm>
              <a:off x="794489" y="3660181"/>
              <a:ext cx="10607784" cy="25261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5pPr>
              <a:lvl6pPr marL="609402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6pPr>
              <a:lvl7pPr marL="1218804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7pPr>
              <a:lvl8pPr marL="1828206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8pPr>
              <a:lvl9pPr marL="2437608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9pPr>
            </a:lstStyle>
            <a:p>
              <a:pPr marL="50800" algn="ctr">
                <a:buClr>
                  <a:srgbClr val="C00000"/>
                </a:buClr>
              </a:pPr>
              <a:r>
                <a:rPr lang="en-US" altLang="zh-CN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AI</a:t>
              </a: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 集群</a:t>
              </a:r>
              <a:endPara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endParaRPr>
            </a:p>
            <a:p>
              <a:pPr marL="50800" algn="ctr">
                <a:buClr>
                  <a:srgbClr val="C00000"/>
                </a:buClr>
              </a:pP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网络平面划分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87539C-041D-C034-6749-0018A9FD29BB}"/>
              </a:ext>
            </a:extLst>
          </p:cNvPr>
          <p:cNvGrpSpPr/>
          <p:nvPr/>
        </p:nvGrpSpPr>
        <p:grpSpPr>
          <a:xfrm>
            <a:off x="4518863" y="2272523"/>
            <a:ext cx="3651579" cy="979488"/>
            <a:chOff x="4593294" y="2038602"/>
            <a:chExt cx="3651579" cy="979488"/>
          </a:xfrm>
        </p:grpSpPr>
        <p:sp>
          <p:nvSpPr>
            <p:cNvPr id="3" name="文本占位符 1">
              <a:extLst>
                <a:ext uri="{FF2B5EF4-FFF2-40B4-BE49-F238E27FC236}">
                  <a16:creationId xmlns:a16="http://schemas.microsoft.com/office/drawing/2014/main" id="{223D30FB-AD1B-2D93-4AFE-D277480BBE05}"/>
                </a:ext>
              </a:extLst>
            </p:cNvPr>
            <p:cNvSpPr txBox="1">
              <a:spLocks/>
            </p:cNvSpPr>
            <p:nvPr/>
          </p:nvSpPr>
          <p:spPr>
            <a:xfrm>
              <a:off x="4833260" y="2038602"/>
              <a:ext cx="3411613" cy="979488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1000" kern="1200">
                  <a:solidFill>
                    <a:srgbClr val="1D1D1B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dirty="0">
                  <a:solidFill>
                    <a:srgbClr val="393936"/>
                  </a:solidFill>
                  <a:latin typeface="ACGN-MiaoGB-Flash" panose="02020300000000000000" pitchFamily="18" charset="-122"/>
                  <a:ea typeface="ACGN-MiaoGB-Flash" panose="02020300000000000000" pitchFamily="18" charset="-122"/>
                </a:rPr>
                <a:t>ZOMI</a:t>
              </a:r>
              <a:endParaRPr lang="zh-CN" altLang="en-US" sz="5400" dirty="0">
                <a:solidFill>
                  <a:srgbClr val="393936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0A1539-6557-5182-F621-97587E64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3294" y="2243868"/>
              <a:ext cx="743400" cy="743400"/>
            </a:xfrm>
            <a:prstGeom prst="ellipse">
              <a:avLst/>
            </a:prstGeom>
            <a:ln w="19050" cap="rnd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E4E4B-1D1F-F83D-4171-DFA38DA3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、均衡防拥塞到底怎么做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D66B8-EA2C-17A7-1301-9B1AECD3F3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理论分析，单作业的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系统，端到端的</a:t>
            </a:r>
            <a:r>
              <a:rPr lang="en" altLang="zh-CN" dirty="0">
                <a:effectLst/>
                <a:latin typeface="Helvetica" pitchFamily="2" charset="0"/>
              </a:rPr>
              <a:t>congestion </a:t>
            </a:r>
            <a:r>
              <a:rPr lang="en" altLang="zh-CN" dirty="0" err="1">
                <a:effectLst/>
                <a:latin typeface="Helvetica" pitchFamily="2" charset="0"/>
              </a:rPr>
              <a:t>contral</a:t>
            </a:r>
            <a:r>
              <a:rPr lang="zh-CN" altLang="en-US" dirty="0">
                <a:effectLst/>
                <a:latin typeface="Helvetica" pitchFamily="2" charset="0"/>
              </a:rPr>
              <a:t>作用不大，也曾有某</a:t>
            </a:r>
            <a:r>
              <a:rPr lang="en" altLang="zh-CN" dirty="0">
                <a:effectLst/>
                <a:latin typeface="Helvetica" pitchFamily="2" charset="0"/>
              </a:rPr>
              <a:t>lab</a:t>
            </a:r>
            <a:r>
              <a:rPr lang="zh-CN" altLang="en-US" dirty="0">
                <a:effectLst/>
                <a:latin typeface="Helvetica" pitchFamily="2" charset="0"/>
              </a:rPr>
              <a:t>测试的结果证明，所以我们前期都没有支持端到端</a:t>
            </a:r>
            <a:r>
              <a:rPr lang="en" altLang="zh-CN" dirty="0">
                <a:effectLst/>
                <a:latin typeface="Helvetica" pitchFamily="2" charset="0"/>
              </a:rPr>
              <a:t>CC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r>
              <a:rPr lang="zh-CN" altLang="en-US" dirty="0">
                <a:effectLst/>
                <a:latin typeface="Helvetica" pitchFamily="2" charset="0"/>
              </a:rPr>
              <a:t>有的友商明确不开启</a:t>
            </a:r>
            <a:r>
              <a:rPr lang="en" altLang="zh-CN" dirty="0">
                <a:effectLst/>
                <a:latin typeface="Helvetica" pitchFamily="2" charset="0"/>
              </a:rPr>
              <a:t>CC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完全靠</a:t>
            </a:r>
            <a:r>
              <a:rPr lang="en" altLang="zh-CN" dirty="0">
                <a:effectLst/>
                <a:latin typeface="Helvetica" pitchFamily="2" charset="0"/>
              </a:rPr>
              <a:t>PFC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r>
              <a:rPr lang="zh-CN" altLang="en-US" dirty="0">
                <a:effectLst/>
                <a:latin typeface="Helvetica" pitchFamily="2" charset="0"/>
              </a:rPr>
              <a:t>但也还有很多友商在进行各种基于</a:t>
            </a:r>
            <a:r>
              <a:rPr lang="en" altLang="zh-CN" dirty="0">
                <a:effectLst/>
                <a:latin typeface="Helvetica" pitchFamily="2" charset="0"/>
              </a:rPr>
              <a:t>RTT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zh-CN" altLang="en-US" dirty="0">
                <a:effectLst/>
                <a:latin typeface="Helvetica" pitchFamily="2" charset="0"/>
              </a:rPr>
              <a:t>基于</a:t>
            </a:r>
            <a:r>
              <a:rPr lang="en" altLang="zh-CN" dirty="0">
                <a:effectLst/>
                <a:latin typeface="Helvetica" pitchFamily="2" charset="0"/>
              </a:rPr>
              <a:t>telemetry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zh-CN" altLang="en-US" dirty="0">
                <a:effectLst/>
                <a:latin typeface="Helvetica" pitchFamily="2" charset="0"/>
              </a:rPr>
              <a:t>基于</a:t>
            </a:r>
            <a:r>
              <a:rPr lang="en" altLang="zh-CN" dirty="0">
                <a:effectLst/>
                <a:latin typeface="Helvetica" pitchFamily="2" charset="0"/>
              </a:rPr>
              <a:t>ECN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en" altLang="zh-CN" dirty="0">
                <a:effectLst/>
                <a:latin typeface="Helvetica" pitchFamily="2" charset="0"/>
              </a:rPr>
              <a:t>CC</a:t>
            </a:r>
            <a:r>
              <a:rPr lang="zh-CN" altLang="en-US" dirty="0">
                <a:effectLst/>
                <a:latin typeface="Helvetica" pitchFamily="2" charset="0"/>
              </a:rPr>
              <a:t>优化。我们后续在</a:t>
            </a:r>
            <a:r>
              <a:rPr lang="en" altLang="zh-CN" dirty="0">
                <a:effectLst/>
                <a:latin typeface="Helvetica" pitchFamily="2" charset="0"/>
              </a:rPr>
              <a:t>CC</a:t>
            </a:r>
            <a:r>
              <a:rPr lang="zh-CN" altLang="en-US" dirty="0">
                <a:effectLst/>
                <a:latin typeface="Helvetica" pitchFamily="2" charset="0"/>
              </a:rPr>
              <a:t>这块该怎么做？针对链路争抢多打一导致拥塞的被动应对，不如主动的创造均衡，这一点大家考虑的差不多：一方面，业务要基干网络来优化设置，把流量产生冲突争抢的概率降低</a:t>
            </a:r>
          </a:p>
        </p:txBody>
      </p:sp>
    </p:spTree>
    <p:extLst>
      <p:ext uri="{BB962C8B-B14F-4D97-AF65-F5344CB8AC3E}">
        <p14:creationId xmlns:p14="http://schemas.microsoft.com/office/powerpoint/2010/main" val="195083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1089D-CA2D-7640-7147-6F0A836E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网络拓扑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2640A7D-3A6F-0674-A920-C7C991BDE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这四家都是胖树组网，只不过在分轨、分平面、层次化收敛上作了不同的设计</a:t>
            </a:r>
            <a:r>
              <a:rPr lang="en-US" altLang="zh-CN" dirty="0"/>
              <a:t>【</a:t>
            </a:r>
            <a:r>
              <a:rPr lang="en" altLang="zh-CN" dirty="0"/>
              <a:t>meta</a:t>
            </a:r>
            <a:r>
              <a:rPr lang="zh-CN" altLang="en-US" dirty="0"/>
              <a:t>的</a:t>
            </a:r>
            <a:r>
              <a:rPr lang="en" altLang="zh-CN" dirty="0"/>
              <a:t>RoCE</a:t>
            </a:r>
            <a:r>
              <a:rPr lang="zh-CN" altLang="en-US" dirty="0"/>
              <a:t>网络集群没做多轨，但是</a:t>
            </a:r>
            <a:r>
              <a:rPr lang="en" altLang="zh-CN" dirty="0"/>
              <a:t>IB</a:t>
            </a:r>
            <a:r>
              <a:rPr lang="zh-CN" altLang="en-US" dirty="0"/>
              <a:t>网络集群是多轨方案</a:t>
            </a:r>
            <a:r>
              <a:rPr lang="en-US" altLang="zh-CN" dirty="0"/>
              <a:t>】</a:t>
            </a:r>
            <a:r>
              <a:rPr lang="zh-CN" altLang="en-US" dirty="0"/>
              <a:t>。业界的确也存在非对称异构拓扑，</a:t>
            </a:r>
            <a:r>
              <a:rPr lang="en" altLang="zh-CN" dirty="0"/>
              <a:t>AMD</a:t>
            </a:r>
            <a:r>
              <a:rPr lang="zh-CN" altLang="en-US" dirty="0"/>
              <a:t>基于</a:t>
            </a:r>
            <a:r>
              <a:rPr lang="en" altLang="zh-CN" dirty="0"/>
              <a:t>Cray </a:t>
            </a:r>
            <a:r>
              <a:rPr lang="en" altLang="zh-CN" dirty="0" err="1"/>
              <a:t>slingshat</a:t>
            </a:r>
            <a:r>
              <a:rPr lang="zh-CN" altLang="en-US" dirty="0"/>
              <a:t>喜欢</a:t>
            </a:r>
            <a:r>
              <a:rPr lang="en" altLang="zh-CN" dirty="0"/>
              <a:t>DF</a:t>
            </a:r>
            <a:r>
              <a:rPr lang="zh-CN" altLang="en-US" dirty="0"/>
              <a:t>组网，在它中标的超算中心，都是</a:t>
            </a:r>
            <a:r>
              <a:rPr lang="en" altLang="zh-CN" dirty="0"/>
              <a:t>DF</a:t>
            </a:r>
            <a:r>
              <a:rPr lang="zh-CN" altLang="en-US" dirty="0"/>
              <a:t>拓扑；</a:t>
            </a:r>
            <a:r>
              <a:rPr lang="en" altLang="zh-CN" dirty="0"/>
              <a:t>NV</a:t>
            </a:r>
            <a:r>
              <a:rPr lang="zh-CN" altLang="en-US" dirty="0"/>
              <a:t>宣称支持胖树、</a:t>
            </a:r>
            <a:r>
              <a:rPr lang="en" altLang="zh-CN" dirty="0"/>
              <a:t>DF+</a:t>
            </a:r>
            <a:r>
              <a:rPr lang="zh-CN" altLang="en" dirty="0"/>
              <a:t>、</a:t>
            </a:r>
            <a:r>
              <a:rPr lang="en" altLang="zh-CN" dirty="0" err="1"/>
              <a:t>slimfly</a:t>
            </a:r>
            <a:r>
              <a:rPr lang="zh-CN" altLang="en" dirty="0"/>
              <a:t>、</a:t>
            </a:r>
            <a:r>
              <a:rPr lang="en" altLang="zh-CN" dirty="0"/>
              <a:t>3D-Torus</a:t>
            </a:r>
            <a:r>
              <a:rPr lang="zh-CN" altLang="en" dirty="0"/>
              <a:t>，</a:t>
            </a:r>
            <a:r>
              <a:rPr lang="zh-CN" altLang="en-US" dirty="0"/>
              <a:t>但目前看到的项目基本是胖树组网。所以，可以说，目前业界主流还是胖树拓扑，易控制、易部署。至于怎么在这个胖树上做出花来，甚至根据</a:t>
            </a:r>
            <a:r>
              <a:rPr lang="en" altLang="zh-CN" dirty="0"/>
              <a:t>AI</a:t>
            </a:r>
            <a:r>
              <a:rPr lang="zh-CN" altLang="en-US" dirty="0"/>
              <a:t>流量实现动态可变的拓扑，可以继续探索。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23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974CEC-606F-E1B7-173F-29EAB809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均衡转发防拥塞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9791D1-94F1-47EF-FF35-734D3098C2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避免大象流对链路的占据和争抢是目的，面对多路径把大流拆分成多条小流，实现全路径均衡分担，甚至拆成包粒度实现全路径的逐包分担转发，是大家都在尝试的路子。很早之前，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Cray</a:t>
            </a:r>
            <a:r>
              <a:rPr lang="zh-CN" altLang="en-US" dirty="0">
                <a:effectLst/>
                <a:latin typeface="Helvetica" pitchFamily="2" charset="0"/>
              </a:rPr>
              <a:t>就实现了交换节点上的包粒度的自适应路由转发，但是包粒度自适应路由需要端侧做乱序接收的配合，洞察的四个玩家从减少端侧乱序接收压力的考虑，还是采用了流转发，因此他们更多采用从端侧将两点间通信拆分成多个</a:t>
            </a:r>
            <a:r>
              <a:rPr lang="en" altLang="zh-CN" dirty="0">
                <a:effectLst/>
                <a:latin typeface="Helvetica" pitchFamily="2" charset="0"/>
              </a:rPr>
              <a:t>QP</a:t>
            </a:r>
            <a:r>
              <a:rPr lang="zh-CN" altLang="en-US" dirty="0">
                <a:effectLst/>
                <a:latin typeface="Helvetica" pitchFamily="2" charset="0"/>
              </a:rPr>
              <a:t>链接多条流的方式来实现流均衡分担。国内的三家进一步在</a:t>
            </a:r>
            <a:r>
              <a:rPr lang="en" altLang="zh-CN" dirty="0">
                <a:effectLst/>
                <a:latin typeface="Helvetica" pitchFamily="2" charset="0"/>
              </a:rPr>
              <a:t>CC</a:t>
            </a:r>
            <a:r>
              <a:rPr lang="zh-CN" altLang="en-US" dirty="0">
                <a:effectLst/>
                <a:latin typeface="Helvetica" pitchFamily="2" charset="0"/>
              </a:rPr>
              <a:t>上发力。如果考虑端侧网卡接收能力短时间内出现瓶颈，同时要避免反压逐层扩散，这个特性还有些价值，但是一方面辛辛苦苦搞出来，在单作业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集群里多是点到点通信场景下，性价比不高</a:t>
            </a:r>
            <a:r>
              <a:rPr lang="en-US" altLang="zh-CN" dirty="0">
                <a:effectLst/>
                <a:latin typeface="Helvetica" pitchFamily="2" charset="0"/>
              </a:rPr>
              <a:t>【</a:t>
            </a:r>
            <a:r>
              <a:rPr lang="zh-CN" altLang="en-US" dirty="0">
                <a:effectLst/>
                <a:latin typeface="Helvetica" pitchFamily="2" charset="0"/>
              </a:rPr>
              <a:t>存储场景下，面对多个计算节点，是明显多打一，价值明显</a:t>
            </a:r>
            <a:r>
              <a:rPr lang="en-US" altLang="zh-CN" dirty="0">
                <a:effectLst/>
                <a:latin typeface="Helvetica" pitchFamily="2" charset="0"/>
              </a:rPr>
              <a:t>】</a:t>
            </a:r>
            <a:r>
              <a:rPr lang="zh-CN" altLang="en-US" dirty="0">
                <a:effectLst/>
                <a:latin typeface="Helvetica" pitchFamily="2" charset="0"/>
              </a:rPr>
              <a:t>另一方面，稍有不慎就会带来反作用，</a:t>
            </a:r>
            <a:r>
              <a:rPr lang="en" altLang="zh-CN" dirty="0">
                <a:effectLst/>
                <a:latin typeface="Helvetica" pitchFamily="2" charset="0"/>
              </a:rPr>
              <a:t>CC</a:t>
            </a:r>
            <a:r>
              <a:rPr lang="zh-CN" altLang="en-US" dirty="0">
                <a:effectLst/>
                <a:latin typeface="Helvetica" pitchFamily="2" charset="0"/>
              </a:rPr>
              <a:t>可能导致端侧提前降速，降低了吞吐量。所以</a:t>
            </a:r>
            <a:r>
              <a:rPr lang="en" altLang="zh-CN" dirty="0">
                <a:effectLst/>
                <a:latin typeface="Helvetica" pitchFamily="2" charset="0"/>
              </a:rPr>
              <a:t>CC</a:t>
            </a:r>
            <a:r>
              <a:rPr lang="zh-CN" altLang="en-US" dirty="0">
                <a:effectLst/>
                <a:latin typeface="Helvetica" pitchFamily="2" charset="0"/>
              </a:rPr>
              <a:t>上，建议还是再做些研究比对，看效果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95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DDC72A-77E1-B672-7B66-6D848D56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观点</a:t>
            </a:r>
            <a:r>
              <a:rPr lang="en-US" altLang="zh-CN" dirty="0">
                <a:effectLst/>
                <a:latin typeface="Helvetica" pitchFamily="2" charset="0"/>
              </a:rPr>
              <a:t>1: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参数面网络是以太还是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或者是</a:t>
            </a:r>
            <a:r>
              <a:rPr lang="en" altLang="zh-CN" dirty="0">
                <a:effectLst/>
                <a:latin typeface="Helvetica" pitchFamily="2" charset="0"/>
              </a:rPr>
              <a:t>NVLink</a:t>
            </a:r>
            <a:r>
              <a:rPr lang="zh-CN" altLang="en" dirty="0">
                <a:effectLst/>
                <a:latin typeface="Helvetica" pitchFamily="2" charset="0"/>
              </a:rPr>
              <a:t>？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4A1E37-FF42-7816-F350-A3218AA341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Al</a:t>
            </a:r>
            <a:r>
              <a:rPr lang="zh-CN" altLang="en-US" dirty="0">
                <a:effectLst/>
                <a:latin typeface="Helvetica" pitchFamily="2" charset="0"/>
              </a:rPr>
              <a:t>大模型有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个网络：参数面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-US" dirty="0">
                <a:effectLst/>
                <a:latin typeface="Helvetica" pitchFamily="2" charset="0"/>
              </a:rPr>
              <a:t>网，存储面以太，管控面以太网。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阿里的观点：从互联网云厂家的角度出发，希望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-US" dirty="0">
                <a:effectLst/>
                <a:latin typeface="Helvetica" pitchFamily="2" charset="0"/>
              </a:rPr>
              <a:t>用以太代替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这样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个网络都是以太。这个思路没有问题。</a:t>
            </a:r>
            <a:r>
              <a:rPr lang="en" altLang="zh-CN" dirty="0">
                <a:effectLst/>
                <a:latin typeface="Helvetica" pitchFamily="2" charset="0"/>
              </a:rPr>
              <a:t>UEC</a:t>
            </a:r>
            <a:r>
              <a:rPr lang="zh-CN" altLang="en-US" dirty="0">
                <a:effectLst/>
                <a:latin typeface="Helvetica" pitchFamily="2" charset="0"/>
              </a:rPr>
              <a:t>本身也是想用以太代替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但是，即便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-US" dirty="0">
                <a:effectLst/>
                <a:latin typeface="Helvetica" pitchFamily="2" charset="0"/>
              </a:rPr>
              <a:t>被以太统一，是否专用的参数面网络就消失了吗？答案是不会的，还有</a:t>
            </a:r>
            <a:r>
              <a:rPr lang="en" altLang="zh-CN" dirty="0">
                <a:effectLst/>
                <a:latin typeface="Helvetica" pitchFamily="2" charset="0"/>
              </a:rPr>
              <a:t>NVLink</a:t>
            </a:r>
            <a:r>
              <a:rPr lang="zh-CN" altLang="en-US" dirty="0">
                <a:effectLst/>
                <a:latin typeface="Helvetica" pitchFamily="2" charset="0"/>
              </a:rPr>
              <a:t>网络必然会做大。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这是因为，无论是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-US" dirty="0">
                <a:effectLst/>
                <a:latin typeface="Helvetica" pitchFamily="2" charset="0"/>
              </a:rPr>
              <a:t>还是以太，它都是用</a:t>
            </a:r>
            <a:r>
              <a:rPr lang="en" altLang="zh-CN" dirty="0">
                <a:effectLst/>
                <a:latin typeface="Helvetica" pitchFamily="2" charset="0"/>
              </a:rPr>
              <a:t>RNIC</a:t>
            </a:r>
            <a:r>
              <a:rPr lang="zh-CN" altLang="en-US" dirty="0">
                <a:effectLst/>
                <a:latin typeface="Helvetica" pitchFamily="2" charset="0"/>
              </a:rPr>
              <a:t>或</a:t>
            </a:r>
            <a:r>
              <a:rPr lang="en" altLang="zh-CN" dirty="0">
                <a:effectLst/>
                <a:latin typeface="Helvetica" pitchFamily="2" charset="0"/>
              </a:rPr>
              <a:t>DPU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从</a:t>
            </a:r>
            <a:r>
              <a:rPr lang="en" altLang="zh-CN" dirty="0">
                <a:effectLst/>
                <a:latin typeface="Helvetica" pitchFamily="2" charset="0"/>
              </a:rPr>
              <a:t>GPU</a:t>
            </a:r>
            <a:r>
              <a:rPr lang="zh-CN" altLang="en-US" dirty="0">
                <a:effectLst/>
                <a:latin typeface="Helvetica" pitchFamily="2" charset="0"/>
              </a:rPr>
              <a:t>芯片的</a:t>
            </a:r>
            <a:r>
              <a:rPr lang="en" altLang="zh-CN" dirty="0">
                <a:effectLst/>
                <a:latin typeface="Helvetica" pitchFamily="2" charset="0"/>
              </a:rPr>
              <a:t>PCI-E</a:t>
            </a:r>
            <a:r>
              <a:rPr lang="zh-CN" altLang="en-US" dirty="0">
                <a:effectLst/>
                <a:latin typeface="Helvetica" pitchFamily="2" charset="0"/>
              </a:rPr>
              <a:t>总线上引出的。</a:t>
            </a:r>
            <a:r>
              <a:rPr lang="en" altLang="zh-CN" dirty="0">
                <a:effectLst/>
                <a:latin typeface="Helvetica" pitchFamily="2" charset="0"/>
              </a:rPr>
              <a:t>PCI-E</a:t>
            </a:r>
            <a:r>
              <a:rPr lang="zh-CN" altLang="en-US" dirty="0">
                <a:effectLst/>
                <a:latin typeface="Helvetica" pitchFamily="2" charset="0"/>
              </a:rPr>
              <a:t>总线带宽有效，带宽也就</a:t>
            </a:r>
            <a:r>
              <a:rPr lang="en-US" altLang="zh-CN" dirty="0">
                <a:effectLst/>
                <a:latin typeface="Helvetica" pitchFamily="2" charset="0"/>
              </a:rPr>
              <a:t>50</a:t>
            </a:r>
            <a:r>
              <a:rPr lang="en" altLang="zh-CN" dirty="0">
                <a:effectLst/>
                <a:latin typeface="Helvetica" pitchFamily="2" charset="0"/>
              </a:rPr>
              <a:t>GB</a:t>
            </a:r>
            <a:r>
              <a:rPr lang="zh-CN" altLang="en-US" dirty="0">
                <a:effectLst/>
                <a:latin typeface="Helvetica" pitchFamily="2" charset="0"/>
              </a:rPr>
              <a:t>或</a:t>
            </a:r>
            <a:r>
              <a:rPr lang="en-US" altLang="zh-CN" dirty="0">
                <a:effectLst/>
                <a:latin typeface="Helvetica" pitchFamily="2" charset="0"/>
              </a:rPr>
              <a:t>100</a:t>
            </a:r>
            <a:r>
              <a:rPr lang="en" altLang="zh-CN" dirty="0">
                <a:effectLst/>
                <a:latin typeface="Helvetica" pitchFamily="2" charset="0"/>
              </a:rPr>
              <a:t>GB</a:t>
            </a:r>
            <a:r>
              <a:rPr lang="zh-CN" altLang="en-US" dirty="0">
                <a:effectLst/>
                <a:latin typeface="Helvetica" pitchFamily="2" charset="0"/>
              </a:rPr>
              <a:t>水平（</a:t>
            </a:r>
            <a:r>
              <a:rPr lang="en" altLang="zh-CN" dirty="0">
                <a:effectLst/>
                <a:latin typeface="Helvetica" pitchFamily="2" charset="0"/>
              </a:rPr>
              <a:t>PIC-E 5.0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-US" altLang="zh-CN" dirty="0">
                <a:effectLst/>
                <a:latin typeface="Helvetica" pitchFamily="2" charset="0"/>
              </a:rPr>
              <a:t>6.0</a:t>
            </a:r>
            <a:r>
              <a:rPr lang="zh-CN" altLang="en-US" dirty="0">
                <a:effectLst/>
                <a:latin typeface="Helvetica" pitchFamily="2" charset="0"/>
              </a:rPr>
              <a:t>）。而</a:t>
            </a:r>
            <a:r>
              <a:rPr lang="en" altLang="zh-CN" dirty="0">
                <a:effectLst/>
                <a:latin typeface="Helvetica" pitchFamily="2" charset="0"/>
              </a:rPr>
              <a:t>NVLink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是从</a:t>
            </a:r>
            <a:r>
              <a:rPr lang="en" altLang="zh-CN" dirty="0">
                <a:effectLst/>
                <a:latin typeface="Helvetica" pitchFamily="2" charset="0"/>
              </a:rPr>
              <a:t>GPU</a:t>
            </a:r>
            <a:r>
              <a:rPr lang="zh-CN" altLang="en-US" dirty="0">
                <a:effectLst/>
                <a:latin typeface="Helvetica" pitchFamily="2" charset="0"/>
              </a:rPr>
              <a:t>上直接引出，</a:t>
            </a:r>
            <a:r>
              <a:rPr lang="en" altLang="zh-CN" dirty="0">
                <a:effectLst/>
                <a:latin typeface="Helvetica" pitchFamily="2" charset="0"/>
              </a:rPr>
              <a:t>B100</a:t>
            </a:r>
            <a:r>
              <a:rPr lang="zh-CN" altLang="en-US" dirty="0">
                <a:effectLst/>
                <a:latin typeface="Helvetica" pitchFamily="2" charset="0"/>
              </a:rPr>
              <a:t>的带宽已经达到</a:t>
            </a:r>
            <a:r>
              <a:rPr lang="en-US" altLang="zh-CN" dirty="0">
                <a:effectLst/>
                <a:latin typeface="Helvetica" pitchFamily="2" charset="0"/>
              </a:rPr>
              <a:t>900</a:t>
            </a:r>
            <a:r>
              <a:rPr lang="en" altLang="zh-CN" dirty="0">
                <a:effectLst/>
                <a:latin typeface="Helvetica" pitchFamily="2" charset="0"/>
              </a:rPr>
              <a:t>GB/GPU.</a:t>
            </a:r>
            <a:r>
              <a:rPr lang="zh-CN" altLang="en-US" dirty="0">
                <a:effectLst/>
                <a:latin typeface="Helvetica" pitchFamily="2" charset="0"/>
              </a:rPr>
              <a:t>未来的</a:t>
            </a:r>
            <a:r>
              <a:rPr lang="en" altLang="zh-CN" dirty="0">
                <a:effectLst/>
                <a:latin typeface="Helvetica" pitchFamily="2" charset="0"/>
              </a:rPr>
              <a:t>NVLink</a:t>
            </a:r>
            <a:r>
              <a:rPr lang="zh-CN" altLang="en-US" dirty="0">
                <a:effectLst/>
                <a:latin typeface="Helvetica" pitchFamily="2" charset="0"/>
              </a:rPr>
              <a:t>还会翻</a:t>
            </a:r>
            <a:r>
              <a:rPr lang="en-US" altLang="zh-CN" dirty="0">
                <a:effectLst/>
                <a:latin typeface="Helvetica" pitchFamily="2" charset="0"/>
              </a:rPr>
              <a:t>2-3</a:t>
            </a:r>
            <a:r>
              <a:rPr lang="zh-CN" altLang="en-US" dirty="0">
                <a:effectLst/>
                <a:latin typeface="Helvetica" pitchFamily="2" charset="0"/>
              </a:rPr>
              <a:t>倍，从</a:t>
            </a:r>
            <a:r>
              <a:rPr lang="en-US" altLang="zh-CN" dirty="0">
                <a:effectLst/>
                <a:latin typeface="Helvetica" pitchFamily="2" charset="0"/>
              </a:rPr>
              <a:t>112</a:t>
            </a:r>
            <a:r>
              <a:rPr lang="en" altLang="zh-CN" dirty="0">
                <a:effectLst/>
                <a:latin typeface="Helvetica" pitchFamily="2" charset="0"/>
              </a:rPr>
              <a:t>G SERDES</a:t>
            </a:r>
            <a:r>
              <a:rPr lang="zh-CN" altLang="en-US" dirty="0">
                <a:effectLst/>
                <a:latin typeface="Helvetica" pitchFamily="2" charset="0"/>
              </a:rPr>
              <a:t>提升为</a:t>
            </a:r>
            <a:r>
              <a:rPr lang="en-US" altLang="zh-CN" dirty="0">
                <a:effectLst/>
                <a:latin typeface="Helvetica" pitchFamily="2" charset="0"/>
              </a:rPr>
              <a:t>224</a:t>
            </a:r>
            <a:r>
              <a:rPr lang="en" altLang="zh-CN" dirty="0">
                <a:effectLst/>
                <a:latin typeface="Helvetica" pitchFamily="2" charset="0"/>
              </a:rPr>
              <a:t>G SERDES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r>
              <a:rPr lang="en" altLang="zh-CN" dirty="0" err="1">
                <a:effectLst/>
                <a:latin typeface="Helvetica" pitchFamily="2" charset="0"/>
              </a:rPr>
              <a:t>HOTl</a:t>
            </a:r>
            <a:r>
              <a:rPr lang="en" altLang="zh-CN" dirty="0">
                <a:effectLst/>
                <a:latin typeface="Helvetica" pitchFamily="2" charset="0"/>
              </a:rPr>
              <a:t> 2023</a:t>
            </a:r>
            <a:r>
              <a:rPr lang="zh-CN" altLang="en-US" dirty="0">
                <a:effectLst/>
                <a:latin typeface="Helvetica" pitchFamily="2" charset="0"/>
              </a:rPr>
              <a:t>大会，曾经为此争议过一次：</a:t>
            </a:r>
            <a:r>
              <a:rPr lang="en" altLang="zh-CN" dirty="0">
                <a:effectLst/>
                <a:latin typeface="Helvetica" pitchFamily="2" charset="0"/>
              </a:rPr>
              <a:t>Ethernet or </a:t>
            </a:r>
            <a:r>
              <a:rPr lang="en" altLang="zh-CN" dirty="0" err="1">
                <a:effectLst/>
                <a:latin typeface="Helvetica" pitchFamily="2" charset="0"/>
              </a:rPr>
              <a:t>EtherNot</a:t>
            </a:r>
            <a:r>
              <a:rPr lang="en" altLang="zh-CN" dirty="0">
                <a:effectLst/>
                <a:latin typeface="Helvetica" pitchFamily="2" charset="0"/>
              </a:rPr>
              <a:t> Again</a:t>
            </a:r>
            <a:r>
              <a:rPr lang="zh-CN" altLang="en" dirty="0">
                <a:effectLst/>
                <a:latin typeface="Helvetica" pitchFamily="2" charset="0"/>
              </a:rPr>
              <a:t>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14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07838B-BFE5-8D55-C3DD-33055954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A245B3-446C-9A84-A119-71762181E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HOTl</a:t>
            </a:r>
            <a:r>
              <a:rPr lang="en" altLang="zh-CN" dirty="0">
                <a:effectLst/>
                <a:latin typeface="Helvetica" pitchFamily="2" charset="0"/>
              </a:rPr>
              <a:t> 2023</a:t>
            </a:r>
            <a:r>
              <a:rPr lang="zh-CN" altLang="en-US" dirty="0">
                <a:effectLst/>
                <a:latin typeface="Helvetica" pitchFamily="2" charset="0"/>
              </a:rPr>
              <a:t>大会，曾经为此争议过一次：</a:t>
            </a:r>
            <a:r>
              <a:rPr lang="en" altLang="zh-CN" dirty="0">
                <a:effectLst/>
                <a:latin typeface="Helvetica" pitchFamily="2" charset="0"/>
              </a:rPr>
              <a:t>Ethernet or </a:t>
            </a:r>
            <a:r>
              <a:rPr lang="en" altLang="zh-CN" dirty="0" err="1">
                <a:effectLst/>
                <a:latin typeface="Helvetica" pitchFamily="2" charset="0"/>
              </a:rPr>
              <a:t>EtherNot</a:t>
            </a:r>
            <a:r>
              <a:rPr lang="en" altLang="zh-CN" dirty="0">
                <a:effectLst/>
                <a:latin typeface="Helvetica" pitchFamily="2" charset="0"/>
              </a:rPr>
              <a:t> Again</a:t>
            </a:r>
            <a:r>
              <a:rPr lang="zh-CN" altLang="en" dirty="0">
                <a:effectLst/>
                <a:latin typeface="Helvetica" pitchFamily="2" charset="0"/>
              </a:rPr>
              <a:t>？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https://</a:t>
            </a:r>
            <a:r>
              <a:rPr lang="en" altLang="zh-CN" dirty="0" err="1">
                <a:effectLst/>
                <a:latin typeface="Helvetica" pitchFamily="2" charset="0"/>
              </a:rPr>
              <a:t>www.youtube.com</a:t>
            </a:r>
            <a:r>
              <a:rPr lang="en" altLang="zh-CN" dirty="0">
                <a:effectLst/>
                <a:latin typeface="Helvetica" pitchFamily="2" charset="0"/>
              </a:rPr>
              <a:t>/</a:t>
            </a:r>
            <a:r>
              <a:rPr lang="en" altLang="zh-CN" dirty="0" err="1">
                <a:effectLst/>
                <a:latin typeface="Helvetica" pitchFamily="2" charset="0"/>
              </a:rPr>
              <a:t>watch?v</a:t>
            </a:r>
            <a:r>
              <a:rPr lang="en" altLang="zh-CN" dirty="0">
                <a:effectLst/>
                <a:latin typeface="Helvetica" pitchFamily="2" charset="0"/>
              </a:rPr>
              <a:t>=yAjP1idJvB8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网上有一篇文章（向</a:t>
            </a:r>
            <a:r>
              <a:rPr lang="en" altLang="zh-CN" dirty="0">
                <a:effectLst/>
                <a:latin typeface="Helvetica" pitchFamily="2" charset="0"/>
              </a:rPr>
              <a:t>InfiniBand</a:t>
            </a:r>
            <a:r>
              <a:rPr lang="zh-CN" altLang="en-US" dirty="0">
                <a:effectLst/>
                <a:latin typeface="Helvetica" pitchFamily="2" charset="0"/>
              </a:rPr>
              <a:t>发起冲击）提到：</a:t>
            </a:r>
            <a:r>
              <a:rPr lang="en" altLang="zh-CN" dirty="0">
                <a:effectLst/>
                <a:latin typeface="Helvetica" pitchFamily="2" charset="0"/>
              </a:rPr>
              <a:t>NV InfiniBand </a:t>
            </a:r>
            <a:r>
              <a:rPr lang="zh-CN" altLang="en-US" dirty="0">
                <a:effectLst/>
                <a:latin typeface="Helvetica" pitchFamily="2" charset="0"/>
              </a:rPr>
              <a:t>销售额为 </a:t>
            </a:r>
            <a:r>
              <a:rPr lang="en-US" altLang="zh-CN" dirty="0">
                <a:effectLst/>
                <a:latin typeface="Helvetica" pitchFamily="2" charset="0"/>
              </a:rPr>
              <a:t>55.3 </a:t>
            </a:r>
            <a:r>
              <a:rPr lang="zh-CN" altLang="en-US" dirty="0">
                <a:effectLst/>
                <a:latin typeface="Helvetica" pitchFamily="2" charset="0"/>
              </a:rPr>
              <a:t>亿美元（大约占</a:t>
            </a:r>
            <a:r>
              <a:rPr lang="en" altLang="zh-CN" dirty="0">
                <a:effectLst/>
                <a:latin typeface="Helvetica" pitchFamily="2" charset="0"/>
              </a:rPr>
              <a:t>GPU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en-US" altLang="zh-CN" dirty="0">
                <a:effectLst/>
                <a:latin typeface="Helvetica" pitchFamily="2" charset="0"/>
              </a:rPr>
              <a:t>20%</a:t>
            </a:r>
            <a:r>
              <a:rPr lang="zh-CN" altLang="en-US" dirty="0">
                <a:effectLst/>
                <a:latin typeface="Helvetica" pitchFamily="2" charset="0"/>
              </a:rPr>
              <a:t>），而</a:t>
            </a:r>
            <a:r>
              <a:rPr lang="en" altLang="zh-CN" dirty="0">
                <a:effectLst/>
                <a:latin typeface="Helvetica" pitchFamily="2" charset="0"/>
              </a:rPr>
              <a:t>Arista </a:t>
            </a:r>
            <a:r>
              <a:rPr lang="zh-CN" altLang="en-US" dirty="0">
                <a:effectLst/>
                <a:latin typeface="Helvetica" pitchFamily="2" charset="0"/>
              </a:rPr>
              <a:t>在 </a:t>
            </a:r>
            <a:r>
              <a:rPr lang="en-US" altLang="zh-CN" dirty="0">
                <a:effectLst/>
                <a:latin typeface="Helvetica" pitchFamily="2" charset="0"/>
              </a:rPr>
              <a:t>2023</a:t>
            </a:r>
            <a:r>
              <a:rPr lang="zh-CN" altLang="en-US" dirty="0">
                <a:effectLst/>
                <a:latin typeface="Helvetica" pitchFamily="2" charset="0"/>
              </a:rPr>
              <a:t>年的人工智能相关网络销售额可能为</a:t>
            </a:r>
            <a:r>
              <a:rPr lang="en-US" altLang="zh-CN" dirty="0">
                <a:effectLst/>
                <a:latin typeface="Helvetica" pitchFamily="2" charset="0"/>
              </a:rPr>
              <a:t>2.35</a:t>
            </a:r>
            <a:r>
              <a:rPr lang="zh-CN" altLang="en-US" dirty="0">
                <a:effectLst/>
                <a:latin typeface="Helvetica" pitchFamily="2" charset="0"/>
              </a:rPr>
              <a:t>亿美元。二者的差距是</a:t>
            </a:r>
            <a:r>
              <a:rPr lang="en-US" altLang="zh-CN" dirty="0">
                <a:effectLst/>
                <a:latin typeface="Helvetica" pitchFamily="2" charset="0"/>
              </a:rPr>
              <a:t>10-20</a:t>
            </a:r>
            <a:r>
              <a:rPr lang="zh-CN" altLang="en-US" dirty="0">
                <a:effectLst/>
                <a:latin typeface="Helvetica" pitchFamily="2" charset="0"/>
              </a:rPr>
              <a:t>倍。所以</a:t>
            </a:r>
            <a:r>
              <a:rPr lang="en" altLang="zh-CN" dirty="0">
                <a:effectLst/>
                <a:latin typeface="Helvetica" pitchFamily="2" charset="0"/>
              </a:rPr>
              <a:t>OTT</a:t>
            </a:r>
            <a:r>
              <a:rPr lang="zh-CN" altLang="en-US" dirty="0">
                <a:effectLst/>
                <a:latin typeface="Helvetica" pitchFamily="2" charset="0"/>
              </a:rPr>
              <a:t>很支持以太网厂商取代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r>
              <a:rPr lang="en" altLang="zh-CN" dirty="0">
                <a:effectLst/>
                <a:latin typeface="Helvetica" pitchFamily="2" charset="0"/>
              </a:rPr>
              <a:t>https://mp.weixin.q9.com/s/BqOskv9ZUgkrDYAqPzpfEw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以太取代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-US" dirty="0">
                <a:effectLst/>
                <a:latin typeface="Helvetica" pitchFamily="2" charset="0"/>
              </a:rPr>
              <a:t>这件事大概率能成功，那么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参数面会被以太一统天下吗？答案是还有一个程咬金：</a:t>
            </a:r>
            <a:r>
              <a:rPr lang="en" altLang="zh-CN" dirty="0">
                <a:effectLst/>
                <a:latin typeface="Helvetica" pitchFamily="2" charset="0"/>
              </a:rPr>
              <a:t>NVLink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简单总结成一句话是：</a:t>
            </a:r>
            <a:r>
              <a:rPr lang="en" altLang="zh-CN" dirty="0">
                <a:effectLst/>
                <a:latin typeface="Helvetica" pitchFamily="2" charset="0"/>
              </a:rPr>
              <a:t>OTT</a:t>
            </a:r>
            <a:r>
              <a:rPr lang="zh-CN" altLang="en-US" dirty="0">
                <a:effectLst/>
                <a:latin typeface="Helvetica" pitchFamily="2" charset="0"/>
              </a:rPr>
              <a:t>努力消灭了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但又会冒出带宽大</a:t>
            </a:r>
            <a:r>
              <a:rPr lang="en-US" altLang="zh-CN" dirty="0">
                <a:effectLst/>
                <a:latin typeface="Helvetica" pitchFamily="2" charset="0"/>
              </a:rPr>
              <a:t>10</a:t>
            </a:r>
            <a:r>
              <a:rPr lang="zh-CN" altLang="en-US" dirty="0">
                <a:effectLst/>
                <a:latin typeface="Helvetica" pitchFamily="2" charset="0"/>
              </a:rPr>
              <a:t>倍的的</a:t>
            </a:r>
            <a:r>
              <a:rPr lang="en" altLang="zh-CN" dirty="0">
                <a:effectLst/>
                <a:latin typeface="Helvetica" pitchFamily="2" charset="0"/>
              </a:rPr>
              <a:t>NVLink</a:t>
            </a:r>
            <a:r>
              <a:rPr lang="zh-CN" altLang="en-US" dirty="0">
                <a:effectLst/>
                <a:latin typeface="Helvetica" pitchFamily="2" charset="0"/>
              </a:rPr>
              <a:t>网络。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华为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大模型网络，会出现灵衢网络，也不会是以太</a:t>
            </a:r>
            <a:r>
              <a:rPr lang="en" altLang="zh-CN" dirty="0">
                <a:effectLst/>
                <a:latin typeface="Helvetica" pitchFamily="2" charset="0"/>
              </a:rPr>
              <a:t>Only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40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92EA3-D6F2-4E6D-099D-D2D1860D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） 观点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：多级胖树的</a:t>
            </a:r>
            <a:r>
              <a:rPr lang="en" altLang="zh-CN" dirty="0">
                <a:effectLst/>
                <a:latin typeface="Helvetica" pitchFamily="2" charset="0"/>
              </a:rPr>
              <a:t>Hash</a:t>
            </a:r>
            <a:r>
              <a:rPr lang="zh-CN" altLang="en-US" dirty="0">
                <a:effectLst/>
                <a:latin typeface="Helvetica" pitchFamily="2" charset="0"/>
              </a:rPr>
              <a:t>极化问题如何解决？答：采用端侧乱序和逐包</a:t>
            </a:r>
            <a:r>
              <a:rPr lang="en" altLang="zh-CN" dirty="0">
                <a:effectLst/>
                <a:latin typeface="Helvetica" pitchFamily="2" charset="0"/>
              </a:rPr>
              <a:t>Hash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br>
              <a:rPr lang="zh-CN" altLang="en" dirty="0">
                <a:effectLst/>
                <a:latin typeface="Helvetica" pitchFamily="2" charset="0"/>
              </a:rPr>
            </a:b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6776DFD-462B-23DB-DF9B-514386D416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阿里文章对此问题问题提出了探讨，文章中提到：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以太网在自适应路由方向的发展，也出现了</a:t>
            </a:r>
            <a:r>
              <a:rPr lang="en" altLang="zh-CN" dirty="0">
                <a:effectLst/>
                <a:latin typeface="Helvetica" pitchFamily="2" charset="0"/>
              </a:rPr>
              <a:t>Per-packet</a:t>
            </a:r>
            <a:r>
              <a:rPr lang="zh-CN" altLang="en-US" dirty="0">
                <a:effectLst/>
                <a:latin typeface="Helvetica" pitchFamily="2" charset="0"/>
              </a:rPr>
              <a:t>粒度和</a:t>
            </a:r>
            <a:r>
              <a:rPr lang="en" altLang="zh-CN" dirty="0" err="1">
                <a:effectLst/>
                <a:latin typeface="Helvetica" pitchFamily="2" charset="0"/>
              </a:rPr>
              <a:t>Flowlet</a:t>
            </a:r>
            <a:r>
              <a:rPr lang="zh-CN" altLang="en-US" dirty="0">
                <a:effectLst/>
                <a:latin typeface="Helvetica" pitchFamily="2" charset="0"/>
              </a:rPr>
              <a:t>粒度两种负载均衡方案。首先</a:t>
            </a:r>
            <a:r>
              <a:rPr lang="en" altLang="zh-CN" dirty="0">
                <a:effectLst/>
                <a:latin typeface="Helvetica" pitchFamily="2" charset="0"/>
              </a:rPr>
              <a:t>Per-packet</a:t>
            </a:r>
            <a:r>
              <a:rPr lang="zh-CN" altLang="en-US" dirty="0">
                <a:effectLst/>
                <a:latin typeface="Helvetica" pitchFamily="2" charset="0"/>
              </a:rPr>
              <a:t>路径选择可以做到最细粒度的负载均衡，代价是大幅度增加数据包乱序风险，最终传输性能依赖于端侧的解乱序能力。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新一代的以太网交换芯片和网卡芯片也具备像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-US" dirty="0">
                <a:effectLst/>
                <a:latin typeface="Helvetica" pitchFamily="2" charset="0"/>
              </a:rPr>
              <a:t>网络一样的自适应路由功能，灵骏网络部署的交换机和网卡硬件已经具备这个能力，目前正在探索基于自研高性能网络协议和通信库（</a:t>
            </a:r>
            <a:r>
              <a:rPr lang="en" altLang="zh-CN" dirty="0">
                <a:effectLst/>
                <a:latin typeface="Helvetica" pitchFamily="2" charset="0"/>
              </a:rPr>
              <a:t>Solar-RDMA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ACCL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的多路径自适应路由带来的性能收益。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4C89CB-B200-BEF9-FD46-D95F0A42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448873"/>
            <a:ext cx="5981700" cy="3670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C85BEC-CB74-4061-5FDF-9993D325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80" y="2334573"/>
            <a:ext cx="6362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2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BC7D0A2-B6AC-2D97-54A2-EA114D59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521B81-CF3D-ED9A-5F1B-45E4CFAB62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个人点评观点：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芯片端侧支持乱序（</a:t>
            </a:r>
            <a:r>
              <a:rPr lang="en" altLang="zh-CN" dirty="0">
                <a:effectLst/>
                <a:latin typeface="Helvetica" pitchFamily="2" charset="0"/>
              </a:rPr>
              <a:t>DDP</a:t>
            </a:r>
            <a:r>
              <a:rPr lang="zh-CN" altLang="en" dirty="0">
                <a:effectLst/>
                <a:latin typeface="Helvetica" pitchFamily="2" charset="0"/>
              </a:rPr>
              <a:t>），</a:t>
            </a:r>
            <a:r>
              <a:rPr lang="zh-CN" altLang="en-US" dirty="0">
                <a:effectLst/>
                <a:latin typeface="Helvetica" pitchFamily="2" charset="0"/>
              </a:rPr>
              <a:t>交换机做逐包</a:t>
            </a:r>
            <a:r>
              <a:rPr lang="en" altLang="zh-CN" dirty="0">
                <a:effectLst/>
                <a:latin typeface="Helvetica" pitchFamily="2" charset="0"/>
              </a:rPr>
              <a:t>spray</a:t>
            </a:r>
            <a:r>
              <a:rPr lang="zh-CN" altLang="en-US" dirty="0">
                <a:effectLst/>
                <a:latin typeface="Helvetica" pitchFamily="2" charset="0"/>
              </a:rPr>
              <a:t>是最简单可行的方案。在端侧搞定逐包乱序之前（例如</a:t>
            </a:r>
            <a:r>
              <a:rPr lang="en-US" altLang="zh-CN" dirty="0">
                <a:effectLst/>
                <a:latin typeface="Helvetica" pitchFamily="2" charset="0"/>
              </a:rPr>
              <a:t>910</a:t>
            </a:r>
            <a:r>
              <a:rPr lang="en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的内置</a:t>
            </a:r>
            <a:r>
              <a:rPr lang="en" altLang="zh-CN" dirty="0">
                <a:effectLst/>
                <a:latin typeface="Helvetica" pitchFamily="2" charset="0"/>
              </a:rPr>
              <a:t>RDMA</a:t>
            </a:r>
            <a:r>
              <a:rPr lang="zh-CN" altLang="en-US" dirty="0">
                <a:effectLst/>
                <a:latin typeface="Helvetica" pitchFamily="2" charset="0"/>
              </a:rPr>
              <a:t>不支持乱序），华为数通提出的</a:t>
            </a:r>
            <a:r>
              <a:rPr lang="en" altLang="zh-CN" dirty="0">
                <a:effectLst/>
                <a:latin typeface="Helvetica" pitchFamily="2" charset="0"/>
              </a:rPr>
              <a:t>NSLB</a:t>
            </a:r>
            <a:r>
              <a:rPr lang="zh-CN" altLang="en-US" dirty="0">
                <a:effectLst/>
                <a:latin typeface="Helvetica" pitchFamily="2" charset="0"/>
              </a:rPr>
              <a:t>是最佳方案。</a:t>
            </a:r>
            <a:r>
              <a:rPr lang="en" altLang="zh-CN" dirty="0">
                <a:effectLst/>
                <a:latin typeface="Helvetica" pitchFamily="2" charset="0"/>
              </a:rPr>
              <a:t>NSLB</a:t>
            </a:r>
            <a:r>
              <a:rPr lang="zh-CN" altLang="en-US" dirty="0">
                <a:effectLst/>
                <a:latin typeface="Helvetica" pitchFamily="2" charset="0"/>
              </a:rPr>
              <a:t>的本质是对</a:t>
            </a:r>
            <a:r>
              <a:rPr lang="en" altLang="zh-CN" dirty="0">
                <a:effectLst/>
                <a:latin typeface="Helvetica" pitchFamily="2" charset="0"/>
              </a:rPr>
              <a:t>Hash</a:t>
            </a:r>
            <a:r>
              <a:rPr lang="zh-CN" altLang="en-US" dirty="0">
                <a:effectLst/>
                <a:latin typeface="Helvetica" pitchFamily="2" charset="0"/>
              </a:rPr>
              <a:t>路径进行规划，这是因为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的流数目少，每次突发的流量大。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UEC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en" altLang="zh-CN" dirty="0" err="1">
                <a:effectLst/>
                <a:latin typeface="Helvetica" pitchFamily="2" charset="0"/>
              </a:rPr>
              <a:t>Loadbance</a:t>
            </a:r>
            <a:r>
              <a:rPr lang="zh-CN" altLang="en-US" dirty="0">
                <a:effectLst/>
                <a:latin typeface="Helvetica" pitchFamily="2" charset="0"/>
              </a:rPr>
              <a:t>方案中，也是搞端侧乱序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交换机逐包</a:t>
            </a:r>
            <a:r>
              <a:rPr lang="en" altLang="zh-CN" dirty="0">
                <a:effectLst/>
                <a:latin typeface="Helvetica" pitchFamily="2" charset="0"/>
              </a:rPr>
              <a:t>Hash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端侧通过逐包切换</a:t>
            </a:r>
            <a:r>
              <a:rPr lang="en" altLang="zh-CN" dirty="0">
                <a:effectLst/>
                <a:latin typeface="Helvetica" pitchFamily="2" charset="0"/>
              </a:rPr>
              <a:t>entropy</a:t>
            </a:r>
            <a:r>
              <a:rPr lang="zh-CN" altLang="en-US" dirty="0">
                <a:effectLst/>
                <a:latin typeface="Helvetica" pitchFamily="2" charset="0"/>
              </a:rPr>
              <a:t>买现</a:t>
            </a:r>
            <a:r>
              <a:rPr lang="en" altLang="zh-CN" dirty="0">
                <a:effectLst/>
                <a:latin typeface="Helvetica" pitchFamily="2" charset="0"/>
              </a:rPr>
              <a:t>packet spray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业界正在提的其它方案，例如</a:t>
            </a:r>
            <a:r>
              <a:rPr lang="en" altLang="zh-CN" dirty="0">
                <a:effectLst/>
                <a:latin typeface="Helvetica" pitchFamily="2" charset="0"/>
              </a:rPr>
              <a:t>DDC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用信元交换网做重排序），均衡包交换以太网（目的交换机做重排序），都是昙花一现，没有长久生命力。</a:t>
            </a:r>
          </a:p>
          <a:p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55A4816-CA9B-8E7D-8744-AE6A4F78165A}"/>
              </a:ext>
            </a:extLst>
          </p:cNvPr>
          <p:cNvGraphicFramePr>
            <a:graphicFrameLocks noGrp="1"/>
          </p:cNvGraphicFramePr>
          <p:nvPr/>
        </p:nvGraphicFramePr>
        <p:xfrm>
          <a:off x="609655" y="1745774"/>
          <a:ext cx="10963475" cy="4351337"/>
        </p:xfrm>
        <a:graphic>
          <a:graphicData uri="http://schemas.openxmlformats.org/drawingml/2006/table">
            <a:tbl>
              <a:tblPr/>
              <a:tblGrid>
                <a:gridCol w="2192695">
                  <a:extLst>
                    <a:ext uri="{9D8B030D-6E8A-4147-A177-3AD203B41FA5}">
                      <a16:colId xmlns:a16="http://schemas.microsoft.com/office/drawing/2014/main" val="2861131936"/>
                    </a:ext>
                  </a:extLst>
                </a:gridCol>
                <a:gridCol w="2192695">
                  <a:extLst>
                    <a:ext uri="{9D8B030D-6E8A-4147-A177-3AD203B41FA5}">
                      <a16:colId xmlns:a16="http://schemas.microsoft.com/office/drawing/2014/main" val="2273596897"/>
                    </a:ext>
                  </a:extLst>
                </a:gridCol>
                <a:gridCol w="2192695">
                  <a:extLst>
                    <a:ext uri="{9D8B030D-6E8A-4147-A177-3AD203B41FA5}">
                      <a16:colId xmlns:a16="http://schemas.microsoft.com/office/drawing/2014/main" val="3436372130"/>
                    </a:ext>
                  </a:extLst>
                </a:gridCol>
                <a:gridCol w="2192695">
                  <a:extLst>
                    <a:ext uri="{9D8B030D-6E8A-4147-A177-3AD203B41FA5}">
                      <a16:colId xmlns:a16="http://schemas.microsoft.com/office/drawing/2014/main" val="804624593"/>
                    </a:ext>
                  </a:extLst>
                </a:gridCol>
                <a:gridCol w="2192695">
                  <a:extLst>
                    <a:ext uri="{9D8B030D-6E8A-4147-A177-3AD203B41FA5}">
                      <a16:colId xmlns:a16="http://schemas.microsoft.com/office/drawing/2014/main" val="422792204"/>
                    </a:ext>
                  </a:extLst>
                </a:gridCol>
              </a:tblGrid>
              <a:tr h="1117235">
                <a:tc>
                  <a:txBody>
                    <a:bodyPr/>
                    <a:lstStyle/>
                    <a:p>
                      <a:r>
                        <a:rPr lang="en" sz="400">
                          <a:effectLst/>
                          <a:latin typeface="Helvetica" pitchFamily="2" charset="0"/>
                        </a:rPr>
                        <a:t>oadbalance-Entropy HASH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400">
                          <a:effectLst/>
                          <a:latin typeface="Helvetica" pitchFamily="2" charset="0"/>
                        </a:rPr>
                      </a:br>
                      <a:endParaRPr lang="zh-CN" altLang="en-US" sz="4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400">
                          <a:effectLst/>
                          <a:latin typeface="Helvetica" pitchFamily="2" charset="0"/>
                        </a:rPr>
                        <a:t>entropy==path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的概念。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entropy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作为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UET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的第一个字段（即使使用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s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加密，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entropy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仍然明文存在），复用了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uDP source port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的位置（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IP+UET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的封装）。如果是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IP+UDP+UEI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封装，则要求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UDP source port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与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UET entropy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字段保持相同。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400">
                          <a:effectLst/>
                          <a:latin typeface="Helvetica" pitchFamily="2" charset="0"/>
                        </a:rPr>
                      </a:br>
                      <a:endParaRPr lang="zh-CN" altLang="en-US" sz="4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400">
                          <a:effectLst/>
                          <a:latin typeface="Helvetica" pitchFamily="2" charset="0"/>
                        </a:rPr>
                        <a:t>1.</a:t>
                      </a:r>
                    </a:p>
                    <a:p>
                      <a:r>
                        <a:rPr lang="en" sz="400">
                          <a:effectLst/>
                          <a:latin typeface="Helvetica" pitchFamily="2" charset="0"/>
                        </a:rPr>
                        <a:t>UDP Source port 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作为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entropy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时，芯片天然支持。新定义的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uETs2gov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已有芯片需要使用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uDP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来提取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Entropy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宇段。新芯片需要增加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UBT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的解折，依賴于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UET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的报文格式稳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81280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r>
                        <a:rPr lang="en" sz="400">
                          <a:effectLst/>
                          <a:latin typeface="Helvetica" pitchFamily="2" charset="0"/>
                        </a:rPr>
                        <a:t>Loadbalance:</a:t>
                      </a:r>
                    </a:p>
                    <a:p>
                      <a:r>
                        <a:rPr lang="en" sz="400">
                          <a:effectLst/>
                          <a:latin typeface="Helvetica" pitchFamily="2" charset="0"/>
                        </a:rPr>
                        <a:t>single path</a:t>
                      </a:r>
                    </a:p>
                    <a:p>
                      <a:r>
                        <a:rPr lang="en" sz="400">
                          <a:effectLst/>
                          <a:latin typeface="Helvetica" pitchFamily="2" charset="0"/>
                        </a:rPr>
                        <a:t>entropy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400">
                          <a:effectLst/>
                          <a:latin typeface="Helvetica" pitchFamily="2" charset="0"/>
                        </a:rPr>
                      </a:br>
                      <a:endParaRPr lang="zh-CN" altLang="en-US" sz="4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不进行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spray，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则同属于一个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coc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的只用同一个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entropr。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非最后一跳押譽时，可以更改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entropy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进行换路。为避免乱序，尽量选择流间隙换路，避免频繁换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400">
                          <a:effectLst/>
                          <a:latin typeface="Helvetica" pitchFamily="2" charset="0"/>
                        </a:rPr>
                      </a:br>
                      <a:endParaRPr lang="zh-CN" altLang="en-US" sz="4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">
                          <a:effectLst/>
                          <a:latin typeface="Helvetica" pitchFamily="2" charset="0"/>
                        </a:rPr>
                        <a:t>.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端侧取知啡最后一跳拥塞，进行切换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Entropz，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切换前保证足够的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gap，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防止乱序。设备侧仍使用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Entropy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字段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FASH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选路，拥塞上报区分是否最后一跳。拥塞信息如何传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487817"/>
                  </a:ext>
                </a:extLst>
              </a:tr>
              <a:tr h="882028">
                <a:tc>
                  <a:txBody>
                    <a:bodyPr/>
                    <a:lstStyle/>
                    <a:p>
                      <a:r>
                        <a:rPr lang="en" sz="400">
                          <a:effectLst/>
                          <a:latin typeface="Helvetica" pitchFamily="2" charset="0"/>
                        </a:rPr>
                        <a:t>Loadbalance-Oblivious multipath spray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400">
                          <a:effectLst/>
                          <a:latin typeface="Helvetica" pitchFamily="2" charset="0"/>
                        </a:rPr>
                      </a:br>
                      <a:endParaRPr lang="zh-CN" altLang="en-US" sz="4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不感知调塞的多路径。维护一个 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entropy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空间（至少</a:t>
                      </a:r>
                      <a:r>
                        <a:rPr lang="en-US" altLang="zh-CN" sz="400">
                          <a:effectLst/>
                          <a:latin typeface="Helvetica" pitchFamily="2" charset="0"/>
                        </a:rPr>
                        <a:t>256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个数值）用于多路径选择，每个报文用一个值。</a:t>
                      </a:r>
                    </a:p>
                    <a:p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由于该方法不主动感知拥塞，强烈推荐与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packet trimmine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配合使用，快速感知調基丟包。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400">
                          <a:effectLst/>
                          <a:latin typeface="Helvetica" pitchFamily="2" charset="0"/>
                        </a:rPr>
                      </a:br>
                      <a:endParaRPr lang="zh-CN" altLang="en-US" sz="4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400">
                          <a:effectLst/>
                          <a:latin typeface="Helvetica" pitchFamily="2" charset="0"/>
                        </a:rPr>
                        <a:t>1.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端侧通过逐包切换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entropy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实现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sprag。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设备仍基于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entropy 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字段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HASH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选路。是否需要严格的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X0R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算法？</a:t>
                      </a:r>
                    </a:p>
                    <a:p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配合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packet trimming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使用。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594815"/>
                  </a:ext>
                </a:extLst>
              </a:tr>
              <a:tr h="1587650">
                <a:tc>
                  <a:txBody>
                    <a:bodyPr/>
                    <a:lstStyle/>
                    <a:p>
                      <a:r>
                        <a:rPr lang="en" sz="400">
                          <a:effectLst/>
                          <a:latin typeface="Helvetica" pitchFamily="2" charset="0"/>
                        </a:rPr>
                        <a:t>Loadbalance-Path-aware Multipath</a:t>
                      </a:r>
                    </a:p>
                    <a:p>
                      <a:r>
                        <a:rPr lang="en" sz="400">
                          <a:effectLst/>
                          <a:latin typeface="Helvetica" pitchFamily="2" charset="0"/>
                        </a:rPr>
                        <a:t>Spray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400">
                          <a:effectLst/>
                          <a:latin typeface="Helvetica" pitchFamily="2" charset="0"/>
                        </a:rPr>
                      </a:br>
                      <a:endParaRPr lang="zh-CN" altLang="en-US" sz="4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感知拥塞的自适应多路径。</a:t>
                      </a:r>
                    </a:p>
                    <a:p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感知拥塞的情况下，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entropy space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尽量怀要太大，避免反馈的拥塞信息过于滞如何感和押塞：接收端收到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ECN-CE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或者非最后一跳拥塞报文后，设眾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SKIP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标记位携带相同的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entropy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返回通知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sender。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直到</a:t>
                      </a:r>
                      <a:r>
                        <a:rPr lang="en-US" altLang="zh-CN" sz="400">
                          <a:effectLst/>
                          <a:latin typeface="Helvetica" pitchFamily="2" charset="0"/>
                        </a:rPr>
                        <a:t>75%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的路径都带有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SKIF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标记后，</a:t>
                      </a:r>
                      <a:r>
                        <a:rPr lang="en" sz="400">
                          <a:effectLst/>
                          <a:latin typeface="Helvetica" pitchFamily="2" charset="0"/>
                        </a:rPr>
                        <a:t>SKIP</a:t>
                      </a:r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方</a:t>
                      </a:r>
                    </a:p>
                    <a:p>
                      <a:r>
                        <a:rPr lang="zh-CN" altLang="en-US" sz="400">
                          <a:effectLst/>
                          <a:latin typeface="Helvetica" pitchFamily="2" charset="0"/>
                        </a:rPr>
                        <a:t>式失效。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400">
                          <a:effectLst/>
                          <a:latin typeface="Helvetica" pitchFamily="2" charset="0"/>
                        </a:rPr>
                      </a:br>
                      <a:endParaRPr lang="zh-CN" altLang="en-US" sz="4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400" dirty="0">
                          <a:effectLst/>
                          <a:latin typeface="Helvetica" pitchFamily="2" charset="0"/>
                        </a:rPr>
                        <a:t>L. </a:t>
                      </a:r>
                      <a:r>
                        <a:rPr lang="zh-CN" altLang="en-US" sz="400" dirty="0">
                          <a:effectLst/>
                          <a:latin typeface="Helvetica" pitchFamily="2" charset="0"/>
                        </a:rPr>
                        <a:t>工作原理？源端侧维护每个</a:t>
                      </a:r>
                      <a:r>
                        <a:rPr lang="en" sz="400" dirty="0" err="1">
                          <a:effectLst/>
                          <a:latin typeface="Helvetica" pitchFamily="2" charset="0"/>
                        </a:rPr>
                        <a:t>entropz</a:t>
                      </a:r>
                      <a:r>
                        <a:rPr lang="zh-CN" altLang="en-US" sz="400" dirty="0">
                          <a:effectLst/>
                          <a:latin typeface="Helvetica" pitchFamily="2" charset="0"/>
                        </a:rPr>
                        <a:t>对应路径的拥塞状态，发送报文是弃用拥塞的</a:t>
                      </a:r>
                      <a:r>
                        <a:rPr lang="en" sz="400" dirty="0">
                          <a:effectLst/>
                          <a:latin typeface="Helvetica" pitchFamily="2" charset="0"/>
                        </a:rPr>
                        <a:t>entropy。</a:t>
                      </a:r>
                      <a:r>
                        <a:rPr lang="zh-CN" altLang="en-US" sz="400" dirty="0">
                          <a:effectLst/>
                          <a:latin typeface="Helvetica" pitchFamily="2" charset="0"/>
                        </a:rPr>
                        <a:t>设备根据队列状态标记拥率和是否是最后一跳，目的端返回对应</a:t>
                      </a:r>
                      <a:r>
                        <a:rPr lang="en" sz="400" dirty="0" err="1">
                          <a:effectLst/>
                          <a:latin typeface="Helvetica" pitchFamily="2" charset="0"/>
                        </a:rPr>
                        <a:t>entrops</a:t>
                      </a:r>
                      <a:r>
                        <a:rPr lang="zh-CN" altLang="en-US" sz="400" dirty="0">
                          <a:effectLst/>
                          <a:latin typeface="Helvetica" pitchFamily="2" charset="0"/>
                        </a:rPr>
                        <a:t>的拥塞状态。</a:t>
                      </a:r>
                    </a:p>
                    <a:p>
                      <a:r>
                        <a:rPr lang="en-US" altLang="zh-CN" sz="400" dirty="0">
                          <a:effectLst/>
                          <a:latin typeface="Helvetica" pitchFamily="2" charset="0"/>
                        </a:rPr>
                        <a:t>2. </a:t>
                      </a:r>
                      <a:r>
                        <a:rPr lang="en" sz="400" dirty="0">
                          <a:effectLst/>
                          <a:latin typeface="Helvetica" pitchFamily="2" charset="0"/>
                        </a:rPr>
                        <a:t>Skip</a:t>
                      </a:r>
                      <a:r>
                        <a:rPr lang="zh-CN" altLang="en-US" sz="400" dirty="0">
                          <a:effectLst/>
                          <a:latin typeface="Helvetica" pitchFamily="2" charset="0"/>
                        </a:rPr>
                        <a:t>标记如何携带？谁使用该标记？如何使用该标记？</a:t>
                      </a:r>
                    </a:p>
                    <a:p>
                      <a:r>
                        <a:rPr lang="en-US" altLang="zh-CN" sz="400" dirty="0">
                          <a:effectLst/>
                          <a:latin typeface="Helvetica" pitchFamily="2" charset="0"/>
                        </a:rPr>
                        <a:t>3. 75% </a:t>
                      </a:r>
                      <a:r>
                        <a:rPr lang="zh-CN" altLang="en-US" sz="400" dirty="0">
                          <a:effectLst/>
                          <a:latin typeface="Helvetica" pitchFamily="2" charset="0"/>
                        </a:rPr>
                        <a:t>端侧充计？</a:t>
                      </a:r>
                    </a:p>
                    <a:p>
                      <a:r>
                        <a:rPr lang="en" sz="400" dirty="0">
                          <a:effectLst/>
                          <a:latin typeface="Helvetica" pitchFamily="2" charset="0"/>
                        </a:rPr>
                        <a:t>Skip</a:t>
                      </a:r>
                      <a:r>
                        <a:rPr lang="zh-CN" altLang="en-US" sz="400" dirty="0">
                          <a:effectLst/>
                          <a:latin typeface="Helvetica" pitchFamily="2" charset="0"/>
                        </a:rPr>
                        <a:t>方式失效后如何处理？</a:t>
                      </a:r>
                    </a:p>
                    <a:p>
                      <a:r>
                        <a:rPr lang="en-US" altLang="zh-CN" sz="400" dirty="0">
                          <a:effectLst/>
                          <a:latin typeface="Helvetica" pitchFamily="2" charset="0"/>
                        </a:rPr>
                        <a:t>5.</a:t>
                      </a:r>
                      <a:r>
                        <a:rPr lang="zh-CN" altLang="en-US" sz="400" dirty="0">
                          <a:effectLst/>
                          <a:latin typeface="Helvetica" pitchFamily="2" charset="0"/>
                        </a:rPr>
                        <a:t>拥塞状态是誓态的，拥塞恢复的</a:t>
                      </a:r>
                      <a:r>
                        <a:rPr lang="en" sz="400" dirty="0" err="1">
                          <a:effectLst/>
                          <a:latin typeface="Helvetica" pitchFamily="2" charset="0"/>
                        </a:rPr>
                        <a:t>entropx</a:t>
                      </a:r>
                      <a:r>
                        <a:rPr lang="zh-CN" altLang="en-US" sz="400" dirty="0">
                          <a:effectLst/>
                          <a:latin typeface="Helvetica" pitchFamily="2" charset="0"/>
                        </a:rPr>
                        <a:t>如何重新加入</a:t>
                      </a:r>
                    </a:p>
                    <a:p>
                      <a:r>
                        <a:rPr lang="zh-CN" altLang="en-US" sz="400" dirty="0">
                          <a:effectLst/>
                          <a:latin typeface="Helvetica" pitchFamily="2" charset="0"/>
                        </a:rPr>
                        <a:t>可用的</a:t>
                      </a:r>
                      <a:r>
                        <a:rPr lang="en" sz="400" dirty="0">
                          <a:effectLst/>
                          <a:latin typeface="Helvetica" pitchFamily="2" charset="0"/>
                        </a:rPr>
                        <a:t>entropy</a:t>
                      </a:r>
                      <a:r>
                        <a:rPr lang="zh-CN" altLang="en-US" sz="400" dirty="0">
                          <a:effectLst/>
                          <a:latin typeface="Helvetica" pitchFamily="2" charset="0"/>
                        </a:rPr>
                        <a:t>全回？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303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6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44B33-E9B9-37CC-1E23-4FE6671B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观点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：逐包</a:t>
            </a:r>
            <a:r>
              <a:rPr lang="en" altLang="zh-CN" dirty="0">
                <a:effectLst/>
                <a:latin typeface="Helvetica" pitchFamily="2" charset="0"/>
              </a:rPr>
              <a:t>Hash</a:t>
            </a:r>
            <a:r>
              <a:rPr lang="zh-CN" altLang="en-US" dirty="0">
                <a:effectLst/>
                <a:latin typeface="Helvetica" pitchFamily="2" charset="0"/>
              </a:rPr>
              <a:t>有利于提高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网络组网规模，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层</a:t>
            </a:r>
            <a:r>
              <a:rPr lang="en-US" altLang="zh-CN" dirty="0">
                <a:effectLst/>
                <a:latin typeface="Helvetica" pitchFamily="2" charset="0"/>
              </a:rPr>
              <a:t>50</a:t>
            </a:r>
            <a:r>
              <a:rPr lang="en" altLang="zh-CN" dirty="0">
                <a:effectLst/>
                <a:latin typeface="Helvetica" pitchFamily="2" charset="0"/>
              </a:rPr>
              <a:t>T</a:t>
            </a:r>
            <a:r>
              <a:rPr lang="zh-CN" altLang="en-US" dirty="0">
                <a:effectLst/>
                <a:latin typeface="Helvetica" pitchFamily="2" charset="0"/>
              </a:rPr>
              <a:t>盒子达成</a:t>
            </a:r>
            <a:r>
              <a:rPr lang="en-US" altLang="zh-CN" dirty="0">
                <a:effectLst/>
                <a:latin typeface="Helvetica" pitchFamily="2" charset="0"/>
              </a:rPr>
              <a:t>25.6</a:t>
            </a:r>
            <a:r>
              <a:rPr lang="zh-CN" altLang="en-US" dirty="0">
                <a:effectLst/>
                <a:latin typeface="Helvetica" pitchFamily="2" charset="0"/>
              </a:rPr>
              <a:t>万个</a:t>
            </a:r>
            <a:r>
              <a:rPr lang="en" altLang="zh-CN" dirty="0">
                <a:effectLst/>
                <a:latin typeface="Helvetica" pitchFamily="2" charset="0"/>
              </a:rPr>
              <a:t>GPU</a:t>
            </a:r>
            <a:r>
              <a:rPr lang="zh-CN" altLang="en-US" dirty="0">
                <a:effectLst/>
                <a:latin typeface="Helvetica" pitchFamily="2" charset="0"/>
              </a:rPr>
              <a:t>组网</a:t>
            </a:r>
            <a:br>
              <a:rPr lang="zh-CN" altLang="en-US" dirty="0">
                <a:effectLst/>
                <a:latin typeface="Helvetica" pitchFamily="2" charset="0"/>
              </a:rPr>
            </a:b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B77F17-BEBE-883F-3904-3AA2532DAA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阿里网络中，把</a:t>
            </a:r>
            <a:r>
              <a:rPr lang="en-US" altLang="zh-CN" dirty="0">
                <a:effectLst/>
                <a:latin typeface="Helvetica" pitchFamily="2" charset="0"/>
              </a:rPr>
              <a:t>50</a:t>
            </a:r>
            <a:r>
              <a:rPr lang="en" altLang="zh-CN" dirty="0">
                <a:effectLst/>
                <a:latin typeface="Helvetica" pitchFamily="2" charset="0"/>
              </a:rPr>
              <a:t>T</a:t>
            </a:r>
            <a:r>
              <a:rPr lang="zh-CN" altLang="en-US" dirty="0">
                <a:effectLst/>
                <a:latin typeface="Helvetica" pitchFamily="2" charset="0"/>
              </a:rPr>
              <a:t>交换网拆分成</a:t>
            </a:r>
            <a:r>
              <a:rPr lang="en-US" altLang="zh-CN" dirty="0">
                <a:effectLst/>
                <a:latin typeface="Helvetica" pitchFamily="2" charset="0"/>
              </a:rPr>
              <a:t>256</a:t>
            </a:r>
            <a:r>
              <a:rPr lang="zh-CN" altLang="en-US" dirty="0">
                <a:effectLst/>
                <a:latin typeface="Helvetica" pitchFamily="2" charset="0"/>
              </a:rPr>
              <a:t>个</a:t>
            </a:r>
            <a:r>
              <a:rPr lang="en-US" altLang="zh-CN" dirty="0">
                <a:effectLst/>
                <a:latin typeface="Helvetica" pitchFamily="2" charset="0"/>
              </a:rPr>
              <a:t>200</a:t>
            </a:r>
            <a:r>
              <a:rPr lang="en" altLang="zh-CN" dirty="0">
                <a:effectLst/>
                <a:latin typeface="Helvetica" pitchFamily="2" charset="0"/>
              </a:rPr>
              <a:t>GE</a:t>
            </a:r>
            <a:r>
              <a:rPr lang="zh-CN" altLang="en-US" dirty="0">
                <a:effectLst/>
                <a:latin typeface="Helvetica" pitchFamily="2" charset="0"/>
              </a:rPr>
              <a:t>来组网，一个交换机可以连接</a:t>
            </a:r>
            <a:r>
              <a:rPr lang="en-US" altLang="zh-CN" dirty="0">
                <a:effectLst/>
                <a:latin typeface="Helvetica" pitchFamily="2" charset="0"/>
              </a:rPr>
              <a:t>128</a:t>
            </a:r>
            <a:r>
              <a:rPr lang="zh-CN" altLang="en-US" dirty="0">
                <a:effectLst/>
                <a:latin typeface="Helvetica" pitchFamily="2" charset="0"/>
              </a:rPr>
              <a:t>个服务器，即</a:t>
            </a:r>
            <a:r>
              <a:rPr lang="en-US" altLang="zh-CN" dirty="0">
                <a:effectLst/>
                <a:latin typeface="Helvetica" pitchFamily="2" charset="0"/>
              </a:rPr>
              <a:t>1024</a:t>
            </a:r>
            <a:r>
              <a:rPr lang="zh-CN" altLang="en-US" dirty="0">
                <a:effectLst/>
                <a:latin typeface="Helvetica" pitchFamily="2" charset="0"/>
              </a:rPr>
              <a:t>个</a:t>
            </a:r>
            <a:r>
              <a:rPr lang="en" altLang="zh-CN" dirty="0">
                <a:effectLst/>
                <a:latin typeface="Helvetica" pitchFamily="2" charset="0"/>
              </a:rPr>
              <a:t>GPU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r>
              <a:rPr lang="zh-CN" altLang="en-US" dirty="0">
                <a:effectLst/>
                <a:latin typeface="Helvetica" pitchFamily="2" charset="0"/>
              </a:rPr>
              <a:t>再加一层</a:t>
            </a:r>
            <a:r>
              <a:rPr lang="en" altLang="zh-CN" dirty="0">
                <a:effectLst/>
                <a:latin typeface="Helvetica" pitchFamily="2" charset="0"/>
              </a:rPr>
              <a:t>L2</a:t>
            </a:r>
            <a:r>
              <a:rPr lang="zh-CN" altLang="en-US" dirty="0">
                <a:effectLst/>
                <a:latin typeface="Helvetica" pitchFamily="2" charset="0"/>
              </a:rPr>
              <a:t>盒式交换机（</a:t>
            </a:r>
            <a:r>
              <a:rPr lang="en" altLang="zh-CN" dirty="0">
                <a:effectLst/>
                <a:latin typeface="Helvetica" pitchFamily="2" charset="0"/>
              </a:rPr>
              <a:t>Radix=256</a:t>
            </a:r>
            <a:r>
              <a:rPr lang="zh-CN" altLang="en-US" dirty="0">
                <a:effectLst/>
                <a:latin typeface="Helvetica" pitchFamily="2" charset="0"/>
              </a:rPr>
              <a:t>个</a:t>
            </a:r>
            <a:r>
              <a:rPr lang="en-US" altLang="zh-CN" dirty="0">
                <a:effectLst/>
                <a:latin typeface="Helvetica" pitchFamily="2" charset="0"/>
              </a:rPr>
              <a:t>200</a:t>
            </a:r>
            <a:r>
              <a:rPr lang="en" altLang="zh-CN" dirty="0">
                <a:effectLst/>
                <a:latin typeface="Helvetica" pitchFamily="2" charset="0"/>
              </a:rPr>
              <a:t>GE</a:t>
            </a:r>
            <a:r>
              <a:rPr lang="zh-CN" altLang="en" dirty="0">
                <a:effectLst/>
                <a:latin typeface="Helvetica" pitchFamily="2" charset="0"/>
              </a:rPr>
              <a:t>），</a:t>
            </a:r>
            <a:r>
              <a:rPr lang="zh-CN" altLang="en-US" dirty="0">
                <a:effectLst/>
                <a:latin typeface="Helvetica" pitchFamily="2" charset="0"/>
              </a:rPr>
              <a:t>理论上网络规模是：</a:t>
            </a:r>
            <a:r>
              <a:rPr lang="en-US" altLang="zh-CN" dirty="0">
                <a:effectLst/>
                <a:latin typeface="Helvetica" pitchFamily="2" charset="0"/>
              </a:rPr>
              <a:t>1024</a:t>
            </a:r>
            <a:r>
              <a:rPr lang="en" altLang="zh-CN" dirty="0">
                <a:effectLst/>
                <a:latin typeface="Helvetica" pitchFamily="2" charset="0"/>
              </a:rPr>
              <a:t>GPU*L2_Radix=25.6</a:t>
            </a:r>
            <a:r>
              <a:rPr lang="zh-CN" altLang="en-US" dirty="0">
                <a:effectLst/>
                <a:latin typeface="Helvetica" pitchFamily="2" charset="0"/>
              </a:rPr>
              <a:t>万</a:t>
            </a:r>
            <a:r>
              <a:rPr lang="en" altLang="zh-CN" dirty="0">
                <a:effectLst/>
                <a:latin typeface="Helvetica" pitchFamily="2" charset="0"/>
              </a:rPr>
              <a:t>GPU</a:t>
            </a:r>
            <a:r>
              <a:rPr lang="zh-CN" altLang="en-US" dirty="0">
                <a:effectLst/>
                <a:latin typeface="Helvetica" pitchFamily="2" charset="0"/>
              </a:rPr>
              <a:t>互联。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介有技</a:t>
            </a:r>
            <a:r>
              <a:rPr lang="ja-JP" altLang="en-US">
                <a:effectLst/>
                <a:latin typeface="Helvetica" pitchFamily="2" charset="0"/>
              </a:rPr>
              <a:t>に</a:t>
            </a:r>
            <a:r>
              <a:rPr lang="zh-CN" altLang="en-US" dirty="0">
                <a:effectLst/>
                <a:latin typeface="Helvetica" pitchFamily="2" charset="0"/>
              </a:rPr>
              <a:t>是</a:t>
            </a:r>
            <a:r>
              <a:rPr lang="ja-JP" altLang="en-US">
                <a:effectLst/>
                <a:latin typeface="Helvetica" pitchFamily="2" charset="0"/>
              </a:rPr>
              <a:t>し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ja-JP" altLang="en-US">
                <a:effectLst/>
                <a:latin typeface="Helvetica" pitchFamily="2" charset="0"/>
              </a:rPr>
              <a:t>して</a:t>
            </a:r>
            <a:r>
              <a:rPr lang="zh-CN" altLang="en-US" dirty="0">
                <a:effectLst/>
                <a:latin typeface="Helvetica" pitchFamily="2" charset="0"/>
              </a:rPr>
              <a:t>之同可以以大大省成本（阿里原文没）、送因</a:t>
            </a:r>
            <a:r>
              <a:rPr lang="en" altLang="zh-CN" dirty="0">
                <a:effectLst/>
                <a:latin typeface="Helvetica" pitchFamily="2" charset="0"/>
              </a:rPr>
              <a:t>DP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en" altLang="zh-CN" dirty="0" err="1">
                <a:effectLst/>
                <a:latin typeface="Helvetica" pitchFamily="2" charset="0"/>
              </a:rPr>
              <a:t>allreduce</a:t>
            </a:r>
            <a:r>
              <a:rPr lang="zh-CN" altLang="en-US" dirty="0">
                <a:effectLst/>
                <a:latin typeface="Helvetica" pitchFamily="2" charset="0"/>
              </a:rPr>
              <a:t>在</a:t>
            </a:r>
            <a:r>
              <a:rPr lang="en-US" altLang="zh-CN" dirty="0">
                <a:effectLst/>
                <a:latin typeface="Helvetica" pitchFamily="2" charset="0"/>
              </a:rPr>
              <a:t>1024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域（一台</a:t>
            </a:r>
            <a:r>
              <a:rPr lang="en" altLang="zh-CN" dirty="0">
                <a:effectLst/>
                <a:latin typeface="Helvetica" pitchFamily="2" charset="0"/>
              </a:rPr>
              <a:t>L1</a:t>
            </a:r>
            <a:r>
              <a:rPr lang="zh-CN" altLang="en-US" dirty="0">
                <a:effectLst/>
                <a:latin typeface="Helvetica" pitchFamily="2" charset="0"/>
              </a:rPr>
              <a:t>交换机所管理范围）已经可以做层次化收全敛，具体见</a:t>
            </a:r>
            <a:r>
              <a:rPr lang="en" altLang="zh-CN" dirty="0">
                <a:effectLst/>
                <a:latin typeface="Helvetica" pitchFamily="2" charset="0"/>
              </a:rPr>
              <a:t>MIT</a:t>
            </a:r>
            <a:r>
              <a:rPr lang="zh-CN" altLang="en-US" dirty="0">
                <a:effectLst/>
                <a:latin typeface="Helvetica" pitchFamily="2" charset="0"/>
              </a:rPr>
              <a:t>论文：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64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0C8E4-EED8-71A0-7B2D-2842E807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观点</a:t>
            </a:r>
            <a:r>
              <a:rPr lang="en-US" altLang="zh-CN" dirty="0">
                <a:effectLst/>
                <a:latin typeface="Helvetica" pitchFamily="2" charset="0"/>
              </a:rPr>
              <a:t>4</a:t>
            </a:r>
            <a:r>
              <a:rPr lang="zh-CN" altLang="en-US" dirty="0">
                <a:effectLst/>
                <a:latin typeface="Helvetica" pitchFamily="2" charset="0"/>
              </a:rPr>
              <a:t>：</a:t>
            </a:r>
            <a:r>
              <a:rPr lang="en" altLang="zh-CN" dirty="0">
                <a:effectLst/>
                <a:latin typeface="Helvetica" pitchFamily="2" charset="0"/>
              </a:rPr>
              <a:t>RDMA</a:t>
            </a:r>
            <a:r>
              <a:rPr lang="zh-CN" altLang="en-US" dirty="0">
                <a:effectLst/>
                <a:latin typeface="Helvetica" pitchFamily="2" charset="0"/>
              </a:rPr>
              <a:t>的传输层协议必须修改为端侧乱序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逐包</a:t>
            </a:r>
            <a:r>
              <a:rPr lang="en" altLang="zh-CN" dirty="0">
                <a:effectLst/>
                <a:latin typeface="Helvetica" pitchFamily="2" charset="0"/>
              </a:rPr>
              <a:t>Hash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自研</a:t>
            </a:r>
            <a:r>
              <a:rPr lang="en" altLang="zh-CN" dirty="0">
                <a:effectLst/>
                <a:latin typeface="Helvetica" pitchFamily="2" charset="0"/>
              </a:rPr>
              <a:t>DPU</a:t>
            </a:r>
            <a:r>
              <a:rPr lang="zh-CN" altLang="en-US" dirty="0">
                <a:effectLst/>
                <a:latin typeface="Helvetica" pitchFamily="2" charset="0"/>
              </a:rPr>
              <a:t>需要支持。</a:t>
            </a:r>
            <a:br>
              <a:rPr lang="zh-CN" altLang="en-US" dirty="0">
                <a:effectLst/>
                <a:latin typeface="Helvetica" pitchFamily="2" charset="0"/>
              </a:rPr>
            </a:b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ECAE6D-9DFA-91F1-3A65-6C6E84BFF5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原始的</a:t>
            </a:r>
            <a:r>
              <a:rPr lang="en" altLang="zh-CN" dirty="0">
                <a:effectLst/>
                <a:latin typeface="Helvetica" pitchFamily="2" charset="0"/>
              </a:rPr>
              <a:t>RDMA</a:t>
            </a:r>
            <a:r>
              <a:rPr lang="zh-CN" altLang="en-US" dirty="0">
                <a:effectLst/>
                <a:latin typeface="Helvetica" pitchFamily="2" charset="0"/>
              </a:rPr>
              <a:t>协议，不支持乱序。这在网络中造成了很大的</a:t>
            </a:r>
            <a:r>
              <a:rPr lang="en" altLang="zh-CN" dirty="0">
                <a:effectLst/>
                <a:latin typeface="Helvetica" pitchFamily="2" charset="0"/>
              </a:rPr>
              <a:t>HASH</a:t>
            </a:r>
            <a:r>
              <a:rPr lang="zh-CN" altLang="en-US" dirty="0">
                <a:effectLst/>
                <a:latin typeface="Helvetica" pitchFamily="2" charset="0"/>
              </a:rPr>
              <a:t>冲突和极化问题，阿里提出的</a:t>
            </a:r>
            <a:r>
              <a:rPr lang="en" altLang="zh-CN" dirty="0">
                <a:effectLst/>
                <a:latin typeface="Helvetica" pitchFamily="2" charset="0"/>
              </a:rPr>
              <a:t>Solar RDMA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是支持包乱序提收的。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除了</a:t>
            </a:r>
            <a:r>
              <a:rPr lang="en" altLang="zh-CN" dirty="0">
                <a:effectLst/>
                <a:latin typeface="Helvetica" pitchFamily="2" charset="0"/>
              </a:rPr>
              <a:t>Solar RDMA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其它厂家的魔改</a:t>
            </a:r>
            <a:r>
              <a:rPr lang="en" altLang="zh-CN" dirty="0">
                <a:effectLst/>
                <a:latin typeface="Helvetica" pitchFamily="2" charset="0"/>
              </a:rPr>
              <a:t>RDMA</a:t>
            </a:r>
            <a:r>
              <a:rPr lang="zh-CN" altLang="en-US" dirty="0">
                <a:effectLst/>
                <a:latin typeface="Helvetica" pitchFamily="2" charset="0"/>
              </a:rPr>
              <a:t>协议，都是走乱序方向，例如</a:t>
            </a:r>
            <a:r>
              <a:rPr lang="en" altLang="zh-CN" dirty="0">
                <a:effectLst/>
                <a:latin typeface="Helvetica" pitchFamily="2" charset="0"/>
              </a:rPr>
              <a:t>SRD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r>
              <a:rPr lang="zh-CN" altLang="en-US" dirty="0">
                <a:effectLst/>
                <a:latin typeface="Helvetica" pitchFamily="2" charset="0"/>
              </a:rPr>
              <a:t>还有</a:t>
            </a:r>
            <a:r>
              <a:rPr lang="en" altLang="zh-CN" dirty="0">
                <a:effectLst/>
                <a:latin typeface="Helvetica" pitchFamily="2" charset="0"/>
              </a:rPr>
              <a:t>NV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>
                <a:effectLst/>
                <a:latin typeface="Helvetica" pitchFamily="2" charset="0"/>
              </a:rPr>
              <a:t>RDMA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它交换机手册中明确写了：对</a:t>
            </a:r>
            <a:r>
              <a:rPr lang="en" altLang="zh-CN" dirty="0">
                <a:effectLst/>
                <a:latin typeface="Helvetica" pitchFamily="2" charset="0"/>
              </a:rPr>
              <a:t>RDMA</a:t>
            </a:r>
            <a:r>
              <a:rPr lang="zh-CN" altLang="en-US" dirty="0">
                <a:effectLst/>
                <a:latin typeface="Helvetica" pitchFamily="2" charset="0"/>
              </a:rPr>
              <a:t>报文，交换机做逐步</a:t>
            </a:r>
            <a:r>
              <a:rPr lang="en" altLang="zh-CN" dirty="0">
                <a:effectLst/>
                <a:latin typeface="Helvetica" pitchFamily="2" charset="0"/>
              </a:rPr>
              <a:t>hash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乱序发送；端侧具体实现不明。</a:t>
            </a:r>
          </a:p>
        </p:txBody>
      </p:sp>
    </p:spTree>
    <p:extLst>
      <p:ext uri="{BB962C8B-B14F-4D97-AF65-F5344CB8AC3E}">
        <p14:creationId xmlns:p14="http://schemas.microsoft.com/office/powerpoint/2010/main" val="134316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B5E48-B502-5F26-EAB4-F90D13DB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观点</a:t>
            </a:r>
            <a:r>
              <a:rPr lang="en-US" altLang="zh-CN" dirty="0">
                <a:effectLst/>
                <a:latin typeface="Helvetica" pitchFamily="2" charset="0"/>
              </a:rPr>
              <a:t>5</a:t>
            </a:r>
            <a:r>
              <a:rPr lang="zh-CN" altLang="en-US" dirty="0">
                <a:effectLst/>
                <a:latin typeface="Helvetica" pitchFamily="2" charset="0"/>
              </a:rPr>
              <a:t>：</a:t>
            </a:r>
            <a:r>
              <a:rPr lang="en-US" altLang="zh-CN" dirty="0">
                <a:effectLst/>
                <a:latin typeface="Helvetica" pitchFamily="2" charset="0"/>
              </a:rPr>
              <a:t>8</a:t>
            </a:r>
            <a:r>
              <a:rPr lang="zh-CN" altLang="en-US" dirty="0">
                <a:effectLst/>
                <a:latin typeface="Helvetica" pitchFamily="2" charset="0"/>
              </a:rPr>
              <a:t>导轨与单导轨，谁是方向？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8A8029-2BB2-ABE8-C655-DB7C82902F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这是一个最令人迷惑的问题。阿里的网络用了</a:t>
            </a:r>
            <a:r>
              <a:rPr lang="en-US" altLang="zh-CN" dirty="0">
                <a:effectLst/>
                <a:latin typeface="Helvetica" pitchFamily="2" charset="0"/>
              </a:rPr>
              <a:t>16</a:t>
            </a:r>
            <a:r>
              <a:rPr lang="zh-CN" altLang="en-US" dirty="0">
                <a:effectLst/>
                <a:latin typeface="Helvetica" pitchFamily="2" charset="0"/>
              </a:rPr>
              <a:t>导轨，原文如下：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在</a:t>
            </a:r>
            <a:r>
              <a:rPr lang="en" altLang="zh-CN" dirty="0">
                <a:effectLst/>
                <a:latin typeface="Helvetica" pitchFamily="2" charset="0"/>
              </a:rPr>
              <a:t>HPN</a:t>
            </a:r>
            <a:r>
              <a:rPr lang="zh-CN" altLang="en-US" dirty="0">
                <a:effectLst/>
                <a:latin typeface="Helvetica" pitchFamily="2" charset="0"/>
              </a:rPr>
              <a:t>架构下，每张</a:t>
            </a:r>
            <a:r>
              <a:rPr lang="en" altLang="zh-CN" dirty="0">
                <a:effectLst/>
                <a:latin typeface="Helvetica" pitchFamily="2" charset="0"/>
              </a:rPr>
              <a:t>GPU</a:t>
            </a:r>
            <a:r>
              <a:rPr lang="zh-CN" altLang="en-US" dirty="0">
                <a:effectLst/>
                <a:latin typeface="Helvetica" pitchFamily="2" charset="0"/>
              </a:rPr>
              <a:t>对应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张网卡（</a:t>
            </a:r>
            <a:r>
              <a:rPr lang="en-US" altLang="zh-CN" dirty="0">
                <a:effectLst/>
                <a:latin typeface="Helvetica" pitchFamily="2" charset="0"/>
              </a:rPr>
              <a:t>200</a:t>
            </a:r>
            <a:r>
              <a:rPr lang="en" altLang="zh-CN" dirty="0">
                <a:effectLst/>
                <a:latin typeface="Helvetica" pitchFamily="2" charset="0"/>
              </a:rPr>
              <a:t>Gbps</a:t>
            </a:r>
            <a:r>
              <a:rPr lang="zh-CN" altLang="en-US" dirty="0">
                <a:effectLst/>
                <a:latin typeface="Helvetica" pitchFamily="2" charset="0"/>
              </a:rPr>
              <a:t>网卡），一个服务器节点有</a:t>
            </a:r>
            <a:r>
              <a:rPr lang="en-US" altLang="zh-CN" dirty="0">
                <a:effectLst/>
                <a:latin typeface="Helvetica" pitchFamily="2" charset="0"/>
              </a:rPr>
              <a:t>8</a:t>
            </a:r>
            <a:r>
              <a:rPr lang="zh-CN" altLang="en-US" dirty="0">
                <a:effectLst/>
                <a:latin typeface="Helvetica" pitchFamily="2" charset="0"/>
              </a:rPr>
              <a:t>张</a:t>
            </a:r>
            <a:r>
              <a:rPr lang="en" altLang="zh-CN" dirty="0">
                <a:effectLst/>
                <a:latin typeface="Helvetica" pitchFamily="2" charset="0"/>
              </a:rPr>
              <a:t>GPU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共</a:t>
            </a:r>
            <a:r>
              <a:rPr lang="en-US" altLang="zh-CN" dirty="0">
                <a:effectLst/>
                <a:latin typeface="Helvetica" pitchFamily="2" charset="0"/>
              </a:rPr>
              <a:t>16</a:t>
            </a:r>
            <a:r>
              <a:rPr lang="zh-CN" altLang="en-US" dirty="0">
                <a:effectLst/>
                <a:latin typeface="Helvetica" pitchFamily="2" charset="0"/>
              </a:rPr>
              <a:t>个上联端口，即</a:t>
            </a:r>
            <a:r>
              <a:rPr lang="en-US" altLang="zh-CN" dirty="0">
                <a:effectLst/>
                <a:latin typeface="Helvetica" pitchFamily="2" charset="0"/>
              </a:rPr>
              <a:t>3.2</a:t>
            </a:r>
            <a:r>
              <a:rPr lang="en" altLang="zh-CN" dirty="0">
                <a:effectLst/>
                <a:latin typeface="Helvetica" pitchFamily="2" charset="0"/>
              </a:rPr>
              <a:t>Tbps</a:t>
            </a:r>
            <a:r>
              <a:rPr lang="zh-CN" altLang="en-US" dirty="0">
                <a:effectLst/>
                <a:latin typeface="Helvetica" pitchFamily="2" charset="0"/>
              </a:rPr>
              <a:t>的网络转发能力。</a:t>
            </a:r>
            <a:r>
              <a:rPr lang="en-US" altLang="zh-CN" dirty="0">
                <a:effectLst/>
                <a:latin typeface="Helvetica" pitchFamily="2" charset="0"/>
              </a:rPr>
              <a:t>16</a:t>
            </a:r>
            <a:r>
              <a:rPr lang="zh-CN" altLang="en-US" dirty="0">
                <a:effectLst/>
                <a:latin typeface="Helvetica" pitchFamily="2" charset="0"/>
              </a:rPr>
              <a:t>张网卡端口分别与不同的接入交换机连接，可以实现</a:t>
            </a:r>
            <a:r>
              <a:rPr lang="en-US" altLang="zh-CN" dirty="0">
                <a:effectLst/>
                <a:latin typeface="Helvetica" pitchFamily="2" charset="0"/>
              </a:rPr>
              <a:t>128</a:t>
            </a:r>
            <a:r>
              <a:rPr lang="zh-CN" altLang="en-US" dirty="0">
                <a:effectLst/>
                <a:latin typeface="Helvetica" pitchFamily="2" charset="0"/>
              </a:rPr>
              <a:t>个服务器节点仅通过一次网络转发直接连接，结合节点内的</a:t>
            </a:r>
            <a:r>
              <a:rPr lang="en" altLang="zh-CN" dirty="0">
                <a:effectLst/>
                <a:latin typeface="Helvetica" pitchFamily="2" charset="0"/>
              </a:rPr>
              <a:t>NVLink</a:t>
            </a:r>
            <a:r>
              <a:rPr lang="zh-CN" altLang="en-US" dirty="0">
                <a:effectLst/>
                <a:latin typeface="Helvetica" pitchFamily="2" charset="0"/>
              </a:rPr>
              <a:t>以及自研通信库的性能优化。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335CE5-017D-CB3B-D1F0-854D84AA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439" y="3315260"/>
            <a:ext cx="7772400" cy="3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2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6A7EAB-A90B-4533-E3F4-DA223156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47F5BC-3A0B-8D09-124A-432418206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那么，经典问题来了，为什么阿里网络采用</a:t>
            </a:r>
            <a:r>
              <a:rPr lang="en-US" altLang="zh-CN" dirty="0">
                <a:effectLst/>
                <a:latin typeface="Helvetica" pitchFamily="2" charset="0"/>
              </a:rPr>
              <a:t>16</a:t>
            </a:r>
            <a:r>
              <a:rPr lang="zh-CN" altLang="en-US" dirty="0">
                <a:effectLst/>
                <a:latin typeface="Helvetica" pitchFamily="2" charset="0"/>
              </a:rPr>
              <a:t>导轨（腾讯和百度也是</a:t>
            </a:r>
            <a:r>
              <a:rPr lang="en-US" altLang="zh-CN" dirty="0">
                <a:effectLst/>
                <a:latin typeface="Helvetica" pitchFamily="2" charset="0"/>
              </a:rPr>
              <a:t>8</a:t>
            </a:r>
            <a:r>
              <a:rPr lang="zh-CN" altLang="en-US" dirty="0">
                <a:effectLst/>
                <a:latin typeface="Helvetica" pitchFamily="2" charset="0"/>
              </a:rPr>
              <a:t>导轨），而华为的组网却坚持采用单导轨？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要回答这个问题，还得打开服务器机箱来阐述。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NV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en-US" altLang="zh-CN" dirty="0">
                <a:effectLst/>
                <a:latin typeface="Helvetica" pitchFamily="2" charset="0"/>
              </a:rPr>
              <a:t>8</a:t>
            </a:r>
            <a:r>
              <a:rPr lang="zh-CN" altLang="en-US" dirty="0">
                <a:effectLst/>
                <a:latin typeface="Helvetica" pitchFamily="2" charset="0"/>
              </a:rPr>
              <a:t>卡</a:t>
            </a:r>
            <a:r>
              <a:rPr lang="en" altLang="zh-CN" dirty="0">
                <a:effectLst/>
                <a:latin typeface="Helvetica" pitchFamily="2" charset="0"/>
              </a:rPr>
              <a:t>H100</a:t>
            </a:r>
            <a:r>
              <a:rPr lang="zh-CN" altLang="en-US" dirty="0">
                <a:effectLst/>
                <a:latin typeface="Helvetica" pitchFamily="2" charset="0"/>
              </a:rPr>
              <a:t>服务，里面还有一级</a:t>
            </a:r>
            <a:r>
              <a:rPr lang="en" altLang="zh-CN" dirty="0">
                <a:effectLst/>
                <a:latin typeface="Helvetica" pitchFamily="2" charset="0"/>
              </a:rPr>
              <a:t>L1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叫</a:t>
            </a:r>
            <a:r>
              <a:rPr lang="en" altLang="zh-CN" dirty="0">
                <a:effectLst/>
                <a:latin typeface="Helvetica" pitchFamily="2" charset="0"/>
              </a:rPr>
              <a:t>NVSwitch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服务器外出的</a:t>
            </a:r>
            <a:r>
              <a:rPr lang="en" altLang="zh-CN" dirty="0">
                <a:effectLst/>
                <a:latin typeface="Helvetica" pitchFamily="2" charset="0"/>
              </a:rPr>
              <a:t>TOR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实际上是</a:t>
            </a:r>
            <a:r>
              <a:rPr lang="en" altLang="zh-CN" dirty="0">
                <a:effectLst/>
                <a:latin typeface="Helvetica" pitchFamily="2" charset="0"/>
              </a:rPr>
              <a:t>L2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不是</a:t>
            </a:r>
            <a:r>
              <a:rPr lang="en" altLang="zh-CN" dirty="0">
                <a:effectLst/>
                <a:latin typeface="Helvetica" pitchFamily="2" charset="0"/>
              </a:rPr>
              <a:t>L1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r>
              <a:rPr lang="zh-CN" altLang="en-US" dirty="0">
                <a:effectLst/>
                <a:latin typeface="Helvetica" pitchFamily="2" charset="0"/>
              </a:rPr>
              <a:t>机箱内</a:t>
            </a:r>
            <a:r>
              <a:rPr lang="en" altLang="zh-CN" dirty="0">
                <a:effectLst/>
                <a:latin typeface="Helvetica" pitchFamily="2" charset="0"/>
              </a:rPr>
              <a:t>L+</a:t>
            </a:r>
            <a:r>
              <a:rPr lang="zh-CN" altLang="en-US" dirty="0">
                <a:effectLst/>
                <a:latin typeface="Helvetica" pitchFamily="2" charset="0"/>
              </a:rPr>
              <a:t>机箱外的</a:t>
            </a:r>
            <a:r>
              <a:rPr lang="en" altLang="zh-CN" dirty="0">
                <a:effectLst/>
                <a:latin typeface="Helvetica" pitchFamily="2" charset="0"/>
              </a:rPr>
              <a:t>L2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>
                <a:effectLst/>
                <a:latin typeface="Helvetica" pitchFamily="2" charset="0"/>
              </a:rPr>
              <a:t>L3</a:t>
            </a:r>
            <a:r>
              <a:rPr lang="zh-CN" altLang="en-US" dirty="0">
                <a:effectLst/>
                <a:latin typeface="Helvetica" pitchFamily="2" charset="0"/>
              </a:rPr>
              <a:t>合并起来，才是一个完整的胖树网络。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其中有点特殊之处是异构网络：机箱内是</a:t>
            </a:r>
            <a:r>
              <a:rPr lang="en" altLang="zh-CN" dirty="0">
                <a:effectLst/>
                <a:latin typeface="Helvetica" pitchFamily="2" charset="0"/>
              </a:rPr>
              <a:t>NVL+PCI-E</a:t>
            </a:r>
            <a:r>
              <a:rPr lang="zh-CN" altLang="en" dirty="0">
                <a:effectLst/>
                <a:latin typeface="Helvetica" pitchFamily="2" charset="0"/>
              </a:rPr>
              <a:t>；</a:t>
            </a:r>
            <a:r>
              <a:rPr lang="zh-CN" altLang="en-US" dirty="0">
                <a:effectLst/>
                <a:latin typeface="Helvetica" pitchFamily="2" charset="0"/>
              </a:rPr>
              <a:t>机箱外是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-US" dirty="0">
                <a:effectLst/>
                <a:latin typeface="Helvetica" pitchFamily="2" charset="0"/>
              </a:rPr>
              <a:t>或以太。</a:t>
            </a:r>
            <a:r>
              <a:rPr lang="en" altLang="zh-CN" dirty="0">
                <a:effectLst/>
                <a:latin typeface="Helvetica" pitchFamily="2" charset="0"/>
              </a:rPr>
              <a:t>HCCL</a:t>
            </a:r>
            <a:r>
              <a:rPr lang="zh-CN" altLang="en-US" dirty="0">
                <a:effectLst/>
                <a:latin typeface="Helvetica" pitchFamily="2" charset="0"/>
              </a:rPr>
              <a:t>能处理这异构网络，逻辑上把它当成一个完整的胖树使用。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4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CDDE5CD-DA5A-17A7-D825-1862642D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733E4A-DB62-4E66-CEBB-7F045B347C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600" dirty="0">
                <a:effectLst/>
                <a:latin typeface="Helvetica" pitchFamily="2" charset="0"/>
              </a:rPr>
              <a:t>华为的</a:t>
            </a:r>
            <a:r>
              <a:rPr lang="en" altLang="zh-CN" sz="1600" dirty="0">
                <a:effectLst/>
                <a:latin typeface="Helvetica" pitchFamily="2" charset="0"/>
              </a:rPr>
              <a:t>Atlas</a:t>
            </a:r>
            <a:r>
              <a:rPr lang="zh-CN" altLang="en-US" sz="1600" dirty="0">
                <a:effectLst/>
                <a:latin typeface="Helvetica" pitchFamily="2" charset="0"/>
              </a:rPr>
              <a:t>服务器，里面没有交换网片，只有</a:t>
            </a:r>
            <a:r>
              <a:rPr lang="en-US" altLang="zh-CN" sz="1600" dirty="0">
                <a:effectLst/>
                <a:latin typeface="Helvetica" pitchFamily="2" charset="0"/>
              </a:rPr>
              <a:t>8</a:t>
            </a:r>
            <a:r>
              <a:rPr lang="zh-CN" altLang="en-US" sz="1600" dirty="0">
                <a:effectLst/>
                <a:latin typeface="Helvetica" pitchFamily="2" charset="0"/>
              </a:rPr>
              <a:t>卡</a:t>
            </a:r>
            <a:r>
              <a:rPr lang="en" altLang="zh-CN" sz="1600" dirty="0">
                <a:effectLst/>
                <a:latin typeface="Helvetica" pitchFamily="2" charset="0"/>
              </a:rPr>
              <a:t>mesh</a:t>
            </a:r>
            <a:r>
              <a:rPr lang="zh-CN" altLang="en" sz="1600" dirty="0">
                <a:effectLst/>
                <a:latin typeface="Helvetica" pitchFamily="2" charset="0"/>
              </a:rPr>
              <a:t>。</a:t>
            </a:r>
            <a:r>
              <a:rPr lang="zh-CN" altLang="en-US" sz="1600" dirty="0">
                <a:effectLst/>
                <a:latin typeface="Helvetica" pitchFamily="2" charset="0"/>
              </a:rPr>
              <a:t>外面的</a:t>
            </a:r>
            <a:r>
              <a:rPr lang="en" altLang="zh-CN" sz="1600" dirty="0">
                <a:effectLst/>
                <a:latin typeface="Helvetica" pitchFamily="2" charset="0"/>
              </a:rPr>
              <a:t>TOR</a:t>
            </a:r>
            <a:r>
              <a:rPr lang="zh-CN" altLang="en-US" sz="1600" dirty="0">
                <a:effectLst/>
                <a:latin typeface="Helvetica" pitchFamily="2" charset="0"/>
              </a:rPr>
              <a:t>是</a:t>
            </a:r>
            <a:r>
              <a:rPr lang="en" altLang="zh-CN" sz="1600" dirty="0">
                <a:effectLst/>
                <a:latin typeface="Helvetica" pitchFamily="2" charset="0"/>
              </a:rPr>
              <a:t>L1</a:t>
            </a:r>
            <a:r>
              <a:rPr lang="zh-CN" altLang="en" sz="1600" dirty="0">
                <a:effectLst/>
                <a:latin typeface="Helvetica" pitchFamily="2" charset="0"/>
              </a:rPr>
              <a:t>。</a:t>
            </a:r>
            <a:r>
              <a:rPr lang="zh-CN" altLang="en-US" sz="1600" dirty="0">
                <a:effectLst/>
                <a:latin typeface="Helvetica" pitchFamily="2" charset="0"/>
              </a:rPr>
              <a:t>相当于，把机箱内的</a:t>
            </a:r>
            <a:r>
              <a:rPr lang="en" altLang="zh-CN" sz="1600" dirty="0">
                <a:effectLst/>
                <a:latin typeface="Helvetica" pitchFamily="2" charset="0"/>
              </a:rPr>
              <a:t>L1</a:t>
            </a:r>
            <a:r>
              <a:rPr lang="zh-CN" altLang="en-US" sz="1600" dirty="0">
                <a:effectLst/>
                <a:latin typeface="Helvetica" pitchFamily="2" charset="0"/>
              </a:rPr>
              <a:t>放到了机箱外面。</a:t>
            </a:r>
          </a:p>
          <a:p>
            <a:r>
              <a:rPr lang="zh-CN" altLang="en-US" sz="1600" dirty="0">
                <a:effectLst/>
                <a:latin typeface="Helvetica" pitchFamily="2" charset="0"/>
              </a:rPr>
              <a:t>从</a:t>
            </a:r>
            <a:r>
              <a:rPr lang="en" altLang="zh-CN" sz="1600" dirty="0">
                <a:effectLst/>
                <a:latin typeface="Helvetica" pitchFamily="2" charset="0"/>
              </a:rPr>
              <a:t>L1</a:t>
            </a:r>
            <a:r>
              <a:rPr lang="zh-CN" altLang="en-US" sz="1600" dirty="0">
                <a:effectLst/>
                <a:latin typeface="Helvetica" pitchFamily="2" charset="0"/>
              </a:rPr>
              <a:t>交换芯片开始计算，那么阿里组网，与华为组网，都可以认为是一个单导轨的胖树。所谓的多导轨，是从</a:t>
            </a:r>
            <a:r>
              <a:rPr lang="en" altLang="zh-CN" sz="1600" dirty="0">
                <a:effectLst/>
                <a:latin typeface="Helvetica" pitchFamily="2" charset="0"/>
              </a:rPr>
              <a:t>L2</a:t>
            </a:r>
            <a:r>
              <a:rPr lang="zh-CN" altLang="en-US" sz="1600" dirty="0">
                <a:effectLst/>
                <a:latin typeface="Helvetica" pitchFamily="2" charset="0"/>
              </a:rPr>
              <a:t>开始计算的，它实际胖树的是多平面。</a:t>
            </a:r>
          </a:p>
          <a:p>
            <a:r>
              <a:rPr lang="zh-CN" altLang="en-US" sz="1600" dirty="0">
                <a:effectLst/>
                <a:latin typeface="Helvetica" pitchFamily="2" charset="0"/>
              </a:rPr>
              <a:t>我司的下一代</a:t>
            </a:r>
            <a:r>
              <a:rPr lang="en-US" altLang="zh-CN" sz="1600" dirty="0">
                <a:effectLst/>
                <a:latin typeface="Helvetica" pitchFamily="2" charset="0"/>
              </a:rPr>
              <a:t>8192</a:t>
            </a:r>
            <a:r>
              <a:rPr lang="en" altLang="zh-CN" sz="1600" dirty="0">
                <a:effectLst/>
                <a:latin typeface="Helvetica" pitchFamily="2" charset="0"/>
              </a:rPr>
              <a:t>P</a:t>
            </a:r>
            <a:r>
              <a:rPr lang="zh-CN" altLang="en-US" sz="1600" dirty="0">
                <a:effectLst/>
                <a:latin typeface="Helvetica" pitchFamily="2" charset="0"/>
              </a:rPr>
              <a:t>灵衢超节点设计，</a:t>
            </a:r>
            <a:r>
              <a:rPr lang="en-US" altLang="zh-CN" sz="1600" dirty="0">
                <a:effectLst/>
                <a:latin typeface="Helvetica" pitchFamily="2" charset="0"/>
              </a:rPr>
              <a:t>64</a:t>
            </a:r>
            <a:r>
              <a:rPr lang="en" altLang="zh-CN" sz="1600" dirty="0">
                <a:effectLst/>
                <a:latin typeface="Helvetica" pitchFamily="2" charset="0"/>
              </a:rPr>
              <a:t>P</a:t>
            </a:r>
            <a:r>
              <a:rPr lang="zh-CN" altLang="en-US" sz="1600" dirty="0">
                <a:effectLst/>
                <a:latin typeface="Helvetica" pitchFamily="2" charset="0"/>
              </a:rPr>
              <a:t>机箱内嵌</a:t>
            </a:r>
            <a:r>
              <a:rPr lang="en" altLang="zh-CN" sz="1600" dirty="0">
                <a:effectLst/>
                <a:latin typeface="Helvetica" pitchFamily="2" charset="0"/>
              </a:rPr>
              <a:t>L1 UBC</a:t>
            </a:r>
            <a:r>
              <a:rPr lang="zh-CN" altLang="en-US" sz="1600" dirty="0">
                <a:effectLst/>
                <a:latin typeface="Helvetica" pitchFamily="2" charset="0"/>
              </a:rPr>
              <a:t>全交换芯片；机箱之间直接上</a:t>
            </a:r>
            <a:r>
              <a:rPr lang="en" altLang="zh-CN" sz="1600" dirty="0">
                <a:effectLst/>
                <a:latin typeface="Helvetica" pitchFamily="2" charset="0"/>
              </a:rPr>
              <a:t>L2 UBC</a:t>
            </a:r>
            <a:r>
              <a:rPr lang="zh-CN" altLang="en-US" sz="1600" dirty="0">
                <a:effectLst/>
                <a:latin typeface="Helvetica" pitchFamily="2" charset="0"/>
              </a:rPr>
              <a:t>交换，最多是</a:t>
            </a:r>
          </a:p>
          <a:p>
            <a:r>
              <a:rPr lang="en-US" altLang="zh-CN" sz="1600" dirty="0">
                <a:effectLst/>
                <a:latin typeface="Helvetica" pitchFamily="2" charset="0"/>
              </a:rPr>
              <a:t>128</a:t>
            </a:r>
            <a:r>
              <a:rPr lang="zh-CN" altLang="en-US" sz="1600" dirty="0">
                <a:effectLst/>
                <a:latin typeface="Helvetica" pitchFamily="2" charset="0"/>
              </a:rPr>
              <a:t>个平面。</a:t>
            </a:r>
            <a:r>
              <a:rPr lang="en-US" altLang="zh-CN" sz="1600" dirty="0">
                <a:effectLst/>
                <a:latin typeface="Helvetica" pitchFamily="2" charset="0"/>
              </a:rPr>
              <a:t>1</a:t>
            </a:r>
            <a:r>
              <a:rPr lang="zh-CN" altLang="en-US" sz="1600" dirty="0">
                <a:effectLst/>
                <a:latin typeface="Helvetica" pitchFamily="2" charset="0"/>
              </a:rPr>
              <a:t>个</a:t>
            </a:r>
            <a:r>
              <a:rPr lang="en" altLang="zh-CN" sz="1600" dirty="0">
                <a:effectLst/>
                <a:latin typeface="Helvetica" pitchFamily="2" charset="0"/>
              </a:rPr>
              <a:t>L2</a:t>
            </a:r>
            <a:r>
              <a:rPr lang="zh-CN" altLang="en-US" sz="1600" dirty="0">
                <a:effectLst/>
                <a:latin typeface="Helvetica" pitchFamily="2" charset="0"/>
              </a:rPr>
              <a:t>芯片最多可连接</a:t>
            </a:r>
            <a:r>
              <a:rPr lang="en-US" altLang="zh-CN" sz="1600" dirty="0">
                <a:effectLst/>
                <a:latin typeface="Helvetica" pitchFamily="2" charset="0"/>
              </a:rPr>
              <a:t>128</a:t>
            </a:r>
            <a:r>
              <a:rPr lang="zh-CN" altLang="en-US" sz="1600" dirty="0">
                <a:effectLst/>
                <a:latin typeface="Helvetica" pitchFamily="2" charset="0"/>
              </a:rPr>
              <a:t>个</a:t>
            </a:r>
            <a:r>
              <a:rPr lang="en-US" altLang="zh-CN" sz="1600" dirty="0">
                <a:effectLst/>
                <a:latin typeface="Helvetica" pitchFamily="2" charset="0"/>
              </a:rPr>
              <a:t>64</a:t>
            </a:r>
            <a:r>
              <a:rPr lang="en" altLang="zh-CN" sz="1600" dirty="0">
                <a:effectLst/>
                <a:latin typeface="Helvetica" pitchFamily="2" charset="0"/>
              </a:rPr>
              <a:t>P</a:t>
            </a:r>
            <a:r>
              <a:rPr lang="zh-CN" altLang="en-US" sz="1600" dirty="0">
                <a:effectLst/>
                <a:latin typeface="Helvetica" pitchFamily="2" charset="0"/>
              </a:rPr>
              <a:t>机架，这样用一次框间交换，即可实现</a:t>
            </a:r>
            <a:r>
              <a:rPr lang="en-US" altLang="zh-CN" sz="1600" dirty="0">
                <a:effectLst/>
                <a:latin typeface="Helvetica" pitchFamily="2" charset="0"/>
              </a:rPr>
              <a:t>8192</a:t>
            </a:r>
            <a:r>
              <a:rPr lang="en" altLang="zh-CN" sz="1600" dirty="0">
                <a:effectLst/>
                <a:latin typeface="Helvetica" pitchFamily="2" charset="0"/>
              </a:rPr>
              <a:t>P</a:t>
            </a:r>
            <a:r>
              <a:rPr lang="zh-CN" altLang="en-US" sz="1600" dirty="0">
                <a:effectLst/>
                <a:latin typeface="Helvetica" pitchFamily="2" charset="0"/>
              </a:rPr>
              <a:t>的超节点规模。按业界的习惯，可以称为</a:t>
            </a:r>
            <a:r>
              <a:rPr lang="en-US" altLang="zh-CN" sz="1600" dirty="0">
                <a:effectLst/>
                <a:latin typeface="Helvetica" pitchFamily="2" charset="0"/>
              </a:rPr>
              <a:t>128</a:t>
            </a:r>
            <a:r>
              <a:rPr lang="zh-CN" altLang="en-US" sz="1600" dirty="0">
                <a:effectLst/>
                <a:latin typeface="Helvetica" pitchFamily="2" charset="0"/>
              </a:rPr>
              <a:t>导轨。但如果把机箱内的</a:t>
            </a:r>
            <a:r>
              <a:rPr lang="en" altLang="zh-CN" sz="1600" dirty="0">
                <a:effectLst/>
                <a:latin typeface="Helvetica" pitchFamily="2" charset="0"/>
              </a:rPr>
              <a:t>L1</a:t>
            </a:r>
            <a:r>
              <a:rPr lang="zh-CN" altLang="en-US" sz="1600" dirty="0">
                <a:effectLst/>
                <a:latin typeface="Helvetica" pitchFamily="2" charset="0"/>
              </a:rPr>
              <a:t>也看成胖树的一部分，那么它是标准的单导轨。相应的信息见：</a:t>
            </a:r>
          </a:p>
          <a:p>
            <a:r>
              <a:rPr lang="en" altLang="zh-CN" sz="1600" dirty="0">
                <a:effectLst/>
                <a:latin typeface="Helvetica" pitchFamily="2" charset="0"/>
              </a:rPr>
              <a:t>https://</a:t>
            </a:r>
            <a:r>
              <a:rPr lang="en" altLang="zh-CN" sz="1600" dirty="0" err="1">
                <a:effectLst/>
                <a:latin typeface="Helvetica" pitchFamily="2" charset="0"/>
              </a:rPr>
              <a:t>x.huawei.com</a:t>
            </a:r>
            <a:r>
              <a:rPr lang="en" altLang="zh-CN" sz="1600" dirty="0">
                <a:effectLst/>
                <a:latin typeface="Helvetica" pitchFamily="2" charset="0"/>
              </a:rPr>
              <a:t>/community/</a:t>
            </a:r>
            <a:r>
              <a:rPr lang="en" altLang="zh-CN" sz="1600" dirty="0" err="1">
                <a:effectLst/>
                <a:latin typeface="Helvetica" pitchFamily="2" charset="0"/>
              </a:rPr>
              <a:t>comgroup</a:t>
            </a:r>
            <a:r>
              <a:rPr lang="en" altLang="zh-CN" sz="1600" dirty="0">
                <a:effectLst/>
                <a:latin typeface="Helvetica" pitchFamily="2" charset="0"/>
              </a:rPr>
              <a:t>/</a:t>
            </a:r>
            <a:r>
              <a:rPr lang="en" altLang="zh-CN" sz="1600" dirty="0" err="1">
                <a:effectLst/>
                <a:latin typeface="Helvetica" pitchFamily="2" charset="0"/>
              </a:rPr>
              <a:t>postsDetails</a:t>
            </a:r>
            <a:r>
              <a:rPr lang="en" altLang="zh-CN" sz="1600" dirty="0">
                <a:effectLst/>
                <a:latin typeface="Helvetica" pitchFamily="2" charset="0"/>
              </a:rPr>
              <a:t>?</a:t>
            </a:r>
          </a:p>
          <a:p>
            <a:r>
              <a:rPr lang="en" altLang="zh-CN" sz="1600" dirty="0" err="1">
                <a:effectLst/>
                <a:latin typeface="Helvetica" pitchFamily="2" charset="0"/>
              </a:rPr>
              <a:t>postld</a:t>
            </a:r>
            <a:r>
              <a:rPr lang="en" altLang="zh-CN" sz="1600" dirty="0">
                <a:effectLst/>
                <a:latin typeface="Helvetica" pitchFamily="2" charset="0"/>
              </a:rPr>
              <a:t>=bebc2f5a6fb74661afde4286cea7538a&amp;noTop=</a:t>
            </a:r>
            <a:r>
              <a:rPr lang="en" altLang="zh-CN" sz="1600" dirty="0" err="1">
                <a:effectLst/>
                <a:latin typeface="Helvetica" pitchFamily="2" charset="0"/>
              </a:rPr>
              <a:t>true&amp;type</a:t>
            </a:r>
            <a:r>
              <a:rPr lang="en" altLang="zh-CN" sz="1600" dirty="0">
                <a:effectLst/>
                <a:latin typeface="Helvetica" pitchFamily="2" charset="0"/>
              </a:rPr>
              <a:t>=</a:t>
            </a:r>
            <a:r>
              <a:rPr lang="en" altLang="zh-CN" sz="1600" dirty="0" err="1">
                <a:effectLst/>
                <a:latin typeface="Helvetica" pitchFamily="2" charset="0"/>
              </a:rPr>
              <a:t>freePost</a:t>
            </a:r>
            <a:endParaRPr lang="en" altLang="zh-CN" sz="1600" dirty="0">
              <a:effectLst/>
              <a:latin typeface="Helvetica" pitchFamily="2" charset="0"/>
            </a:endParaRPr>
          </a:p>
          <a:p>
            <a:r>
              <a:rPr lang="zh-CN" altLang="en-US" sz="1600" dirty="0">
                <a:effectLst/>
                <a:latin typeface="Helvetica" pitchFamily="2" charset="0"/>
              </a:rPr>
              <a:t>点评：单导轨，还是</a:t>
            </a:r>
            <a:r>
              <a:rPr lang="en-US" altLang="zh-CN" sz="1600" dirty="0">
                <a:effectLst/>
                <a:latin typeface="Helvetica" pitchFamily="2" charset="0"/>
              </a:rPr>
              <a:t>8</a:t>
            </a:r>
            <a:r>
              <a:rPr lang="zh-CN" altLang="en-US" sz="1600" dirty="0">
                <a:effectLst/>
                <a:latin typeface="Helvetica" pitchFamily="2" charset="0"/>
              </a:rPr>
              <a:t>导轨，要从</a:t>
            </a:r>
            <a:r>
              <a:rPr lang="en" altLang="zh-CN" sz="1600" dirty="0">
                <a:effectLst/>
                <a:latin typeface="Helvetica" pitchFamily="2" charset="0"/>
              </a:rPr>
              <a:t>L1</a:t>
            </a:r>
            <a:r>
              <a:rPr lang="zh-CN" altLang="en-US" sz="1600" dirty="0">
                <a:effectLst/>
                <a:latin typeface="Helvetica" pitchFamily="2" charset="0"/>
              </a:rPr>
              <a:t>开始计算还是从</a:t>
            </a:r>
            <a:r>
              <a:rPr lang="en" altLang="zh-CN" sz="1600" dirty="0">
                <a:effectLst/>
                <a:latin typeface="Helvetica" pitchFamily="2" charset="0"/>
              </a:rPr>
              <a:t>L2</a:t>
            </a:r>
            <a:r>
              <a:rPr lang="zh-CN" altLang="en-US" sz="1600" dirty="0">
                <a:effectLst/>
                <a:latin typeface="Helvetica" pitchFamily="2" charset="0"/>
              </a:rPr>
              <a:t>开始计算。如果把机箱内的</a:t>
            </a:r>
            <a:r>
              <a:rPr lang="en" altLang="zh-CN" sz="1600" dirty="0">
                <a:effectLst/>
                <a:latin typeface="Helvetica" pitchFamily="2" charset="0"/>
              </a:rPr>
              <a:t>L1</a:t>
            </a:r>
            <a:r>
              <a:rPr lang="zh-CN" altLang="en-US" sz="1600" dirty="0">
                <a:effectLst/>
                <a:latin typeface="Helvetica" pitchFamily="2" charset="0"/>
              </a:rPr>
              <a:t>算上，则都是单导轨。</a:t>
            </a:r>
          </a:p>
          <a:p>
            <a:r>
              <a:rPr lang="zh-CN" altLang="en-US" sz="1600" dirty="0">
                <a:effectLst/>
                <a:latin typeface="Helvetica" pitchFamily="2" charset="0"/>
              </a:rPr>
              <a:t>这样，业界的</a:t>
            </a:r>
            <a:r>
              <a:rPr lang="en-US" altLang="zh-CN" sz="1600" dirty="0">
                <a:effectLst/>
                <a:latin typeface="Helvetica" pitchFamily="2" charset="0"/>
              </a:rPr>
              <a:t>8</a:t>
            </a:r>
            <a:r>
              <a:rPr lang="zh-CN" altLang="en-US" sz="1600" dirty="0">
                <a:effectLst/>
                <a:latin typeface="Helvetica" pitchFamily="2" charset="0"/>
              </a:rPr>
              <a:t>导轨和多导轨争议就完美统一：算上</a:t>
            </a:r>
            <a:r>
              <a:rPr lang="en" altLang="zh-CN" sz="1600" dirty="0">
                <a:effectLst/>
                <a:latin typeface="Helvetica" pitchFamily="2" charset="0"/>
              </a:rPr>
              <a:t>L1</a:t>
            </a:r>
            <a:r>
              <a:rPr lang="zh-CN" altLang="en-US" sz="1600" dirty="0">
                <a:effectLst/>
                <a:latin typeface="Helvetica" pitchFamily="2" charset="0"/>
              </a:rPr>
              <a:t>交换机（例如</a:t>
            </a:r>
            <a:r>
              <a:rPr lang="en" altLang="zh-CN" sz="1600" dirty="0">
                <a:effectLst/>
                <a:latin typeface="Helvetica" pitchFamily="2" charset="0"/>
              </a:rPr>
              <a:t>HGX</a:t>
            </a:r>
            <a:r>
              <a:rPr lang="zh-CN" altLang="en-US" sz="1600" dirty="0">
                <a:effectLst/>
                <a:latin typeface="Helvetica" pitchFamily="2" charset="0"/>
              </a:rPr>
              <a:t>机箱中的</a:t>
            </a:r>
            <a:r>
              <a:rPr lang="en" altLang="zh-CN" sz="1600" dirty="0">
                <a:effectLst/>
                <a:latin typeface="Helvetica" pitchFamily="2" charset="0"/>
              </a:rPr>
              <a:t>NVSwitch</a:t>
            </a:r>
            <a:r>
              <a:rPr lang="zh-CN" altLang="en" sz="1600" dirty="0">
                <a:effectLst/>
                <a:latin typeface="Helvetica" pitchFamily="2" charset="0"/>
              </a:rPr>
              <a:t>），</a:t>
            </a:r>
            <a:r>
              <a:rPr lang="zh-CN" altLang="en-US" sz="1600" dirty="0">
                <a:effectLst/>
                <a:latin typeface="Helvetica" pitchFamily="2" charset="0"/>
              </a:rPr>
              <a:t>都是单导轨。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95988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C8332-7FBD-EC6C-DA52-6F6C9B7A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） 观点</a:t>
            </a:r>
            <a:r>
              <a:rPr lang="en-US" altLang="zh-CN" dirty="0">
                <a:effectLst/>
                <a:latin typeface="Helvetica" pitchFamily="2" charset="0"/>
              </a:rPr>
              <a:t>6</a:t>
            </a:r>
            <a:r>
              <a:rPr lang="zh-CN" altLang="en-US" dirty="0">
                <a:effectLst/>
                <a:latin typeface="Helvetica" pitchFamily="2" charset="0"/>
              </a:rPr>
              <a:t>：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级组网还是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级组网？答：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级。</a:t>
            </a:r>
            <a:br>
              <a:rPr lang="zh-CN" altLang="en-US" dirty="0">
                <a:effectLst/>
                <a:latin typeface="Helvetica" pitchFamily="2" charset="0"/>
              </a:rPr>
            </a:b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256A80-0256-A9FA-6282-F8A077A645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  <a:latin typeface="Helvetica" pitchFamily="2" charset="0"/>
              </a:rPr>
              <a:t>在百度给的组网中，用了</a:t>
            </a:r>
            <a:r>
              <a:rPr lang="en-US" altLang="zh-CN" sz="1800" dirty="0">
                <a:effectLst/>
                <a:latin typeface="Helvetica" pitchFamily="2" charset="0"/>
              </a:rPr>
              <a:t>3</a:t>
            </a:r>
            <a:r>
              <a:rPr lang="zh-CN" altLang="en-US" sz="1800" dirty="0">
                <a:effectLst/>
                <a:latin typeface="Helvetica" pitchFamily="2" charset="0"/>
              </a:rPr>
              <a:t>级组网模型。如下图：</a:t>
            </a:r>
          </a:p>
          <a:p>
            <a:r>
              <a:rPr lang="zh-CN" altLang="en-US" sz="1800" dirty="0">
                <a:effectLst/>
                <a:latin typeface="Helvetica" pitchFamily="2" charset="0"/>
              </a:rPr>
              <a:t>在阿里组网模型中，用的是</a:t>
            </a:r>
            <a:r>
              <a:rPr lang="en-US" altLang="zh-CN" sz="1800" dirty="0">
                <a:effectLst/>
                <a:latin typeface="Helvetica" pitchFamily="2" charset="0"/>
              </a:rPr>
              <a:t>2</a:t>
            </a:r>
            <a:r>
              <a:rPr lang="zh-CN" altLang="en-US" sz="1800" dirty="0">
                <a:effectLst/>
                <a:latin typeface="Helvetica" pitchFamily="2" charset="0"/>
              </a:rPr>
              <a:t>级盒子。每个盒子容量按</a:t>
            </a:r>
            <a:r>
              <a:rPr lang="en-US" altLang="zh-CN" sz="1800" dirty="0">
                <a:effectLst/>
                <a:latin typeface="Helvetica" pitchFamily="2" charset="0"/>
              </a:rPr>
              <a:t>50</a:t>
            </a:r>
            <a:r>
              <a:rPr lang="en" altLang="zh-CN" sz="1800" dirty="0">
                <a:effectLst/>
                <a:latin typeface="Helvetica" pitchFamily="2" charset="0"/>
              </a:rPr>
              <a:t>T</a:t>
            </a:r>
            <a:r>
              <a:rPr lang="zh-CN" altLang="en-US" sz="1800" dirty="0">
                <a:effectLst/>
                <a:latin typeface="Helvetica" pitchFamily="2" charset="0"/>
              </a:rPr>
              <a:t>计算。把</a:t>
            </a:r>
            <a:r>
              <a:rPr lang="en-US" altLang="zh-CN" sz="1800" dirty="0">
                <a:effectLst/>
                <a:latin typeface="Helvetica" pitchFamily="2" charset="0"/>
              </a:rPr>
              <a:t>50</a:t>
            </a:r>
            <a:r>
              <a:rPr lang="en" altLang="zh-CN" sz="1800" dirty="0">
                <a:effectLst/>
                <a:latin typeface="Helvetica" pitchFamily="2" charset="0"/>
              </a:rPr>
              <a:t>T</a:t>
            </a:r>
            <a:r>
              <a:rPr lang="zh-CN" altLang="en-US" sz="1800" dirty="0">
                <a:effectLst/>
                <a:latin typeface="Helvetica" pitchFamily="2" charset="0"/>
              </a:rPr>
              <a:t>交换网拆分成</a:t>
            </a:r>
            <a:r>
              <a:rPr lang="en-US" altLang="zh-CN" sz="1800" dirty="0">
                <a:effectLst/>
                <a:latin typeface="Helvetica" pitchFamily="2" charset="0"/>
              </a:rPr>
              <a:t>256</a:t>
            </a:r>
            <a:r>
              <a:rPr lang="zh-CN" altLang="en-US" sz="1800" dirty="0">
                <a:effectLst/>
                <a:latin typeface="Helvetica" pitchFamily="2" charset="0"/>
              </a:rPr>
              <a:t>个</a:t>
            </a:r>
            <a:r>
              <a:rPr lang="en-US" altLang="zh-CN" sz="1800" dirty="0">
                <a:effectLst/>
                <a:latin typeface="Helvetica" pitchFamily="2" charset="0"/>
              </a:rPr>
              <a:t>200</a:t>
            </a:r>
            <a:r>
              <a:rPr lang="en" altLang="zh-CN" sz="1800" dirty="0">
                <a:effectLst/>
                <a:latin typeface="Helvetica" pitchFamily="2" charset="0"/>
              </a:rPr>
              <a:t>GE</a:t>
            </a:r>
            <a:r>
              <a:rPr lang="zh-CN" altLang="en-US" sz="1800" dirty="0">
                <a:effectLst/>
                <a:latin typeface="Helvetica" pitchFamily="2" charset="0"/>
              </a:rPr>
              <a:t>来组网，一个交换机可以连接</a:t>
            </a:r>
            <a:r>
              <a:rPr lang="en-US" altLang="zh-CN" sz="1800" dirty="0">
                <a:effectLst/>
                <a:latin typeface="Helvetica" pitchFamily="2" charset="0"/>
              </a:rPr>
              <a:t>128</a:t>
            </a:r>
            <a:r>
              <a:rPr lang="zh-CN" altLang="en-US" sz="1800" dirty="0">
                <a:effectLst/>
                <a:latin typeface="Helvetica" pitchFamily="2" charset="0"/>
              </a:rPr>
              <a:t>个服务器，即</a:t>
            </a:r>
            <a:r>
              <a:rPr lang="en-US" altLang="zh-CN" sz="1800" dirty="0">
                <a:effectLst/>
                <a:latin typeface="Helvetica" pitchFamily="2" charset="0"/>
              </a:rPr>
              <a:t>1024</a:t>
            </a:r>
            <a:r>
              <a:rPr lang="zh-CN" altLang="en-US" sz="1800" dirty="0">
                <a:effectLst/>
                <a:latin typeface="Helvetica" pitchFamily="2" charset="0"/>
              </a:rPr>
              <a:t>个</a:t>
            </a:r>
            <a:r>
              <a:rPr lang="en" altLang="zh-CN" sz="1800" dirty="0">
                <a:effectLst/>
                <a:latin typeface="Helvetica" pitchFamily="2" charset="0"/>
              </a:rPr>
              <a:t>GPU</a:t>
            </a:r>
            <a:r>
              <a:rPr lang="zh-CN" altLang="en" sz="1800" dirty="0">
                <a:effectLst/>
                <a:latin typeface="Helvetica" pitchFamily="2" charset="0"/>
              </a:rPr>
              <a:t>。</a:t>
            </a:r>
            <a:r>
              <a:rPr lang="zh-CN" altLang="en-US" sz="1800" dirty="0">
                <a:effectLst/>
                <a:latin typeface="Helvetica" pitchFamily="2" charset="0"/>
              </a:rPr>
              <a:t>再加一层</a:t>
            </a:r>
            <a:r>
              <a:rPr lang="en" altLang="zh-CN" sz="1800" dirty="0">
                <a:effectLst/>
                <a:latin typeface="Helvetica" pitchFamily="2" charset="0"/>
              </a:rPr>
              <a:t>L2</a:t>
            </a:r>
            <a:r>
              <a:rPr lang="zh-CN" altLang="en-US" sz="1800" dirty="0">
                <a:effectLst/>
                <a:latin typeface="Helvetica" pitchFamily="2" charset="0"/>
              </a:rPr>
              <a:t>盒式交换机（</a:t>
            </a:r>
            <a:r>
              <a:rPr lang="en" altLang="zh-CN" sz="1800" dirty="0">
                <a:effectLst/>
                <a:latin typeface="Helvetica" pitchFamily="2" charset="0"/>
              </a:rPr>
              <a:t>Radix=256</a:t>
            </a:r>
            <a:r>
              <a:rPr lang="zh-CN" altLang="en-US" sz="1800" dirty="0">
                <a:effectLst/>
                <a:latin typeface="Helvetica" pitchFamily="2" charset="0"/>
              </a:rPr>
              <a:t>个</a:t>
            </a:r>
            <a:r>
              <a:rPr lang="en-US" altLang="zh-CN" sz="1800" dirty="0">
                <a:effectLst/>
                <a:latin typeface="Helvetica" pitchFamily="2" charset="0"/>
              </a:rPr>
              <a:t>200</a:t>
            </a:r>
            <a:r>
              <a:rPr lang="en" altLang="zh-CN" sz="1800" dirty="0">
                <a:effectLst/>
                <a:latin typeface="Helvetica" pitchFamily="2" charset="0"/>
              </a:rPr>
              <a:t>GE</a:t>
            </a:r>
            <a:r>
              <a:rPr lang="zh-CN" altLang="en" sz="1800" dirty="0">
                <a:effectLst/>
                <a:latin typeface="Helvetica" pitchFamily="2" charset="0"/>
              </a:rPr>
              <a:t>），</a:t>
            </a:r>
            <a:r>
              <a:rPr lang="zh-CN" altLang="en-US" sz="1800" dirty="0">
                <a:effectLst/>
                <a:latin typeface="Helvetica" pitchFamily="2" charset="0"/>
              </a:rPr>
              <a:t>理论上网络规模</a:t>
            </a:r>
          </a:p>
          <a:p>
            <a:r>
              <a:rPr lang="en-US" altLang="zh-CN" sz="1800" dirty="0">
                <a:effectLst/>
                <a:latin typeface="Helvetica" pitchFamily="2" charset="0"/>
              </a:rPr>
              <a:t>5: 1024</a:t>
            </a:r>
            <a:r>
              <a:rPr lang="en" altLang="zh-CN" sz="1800" dirty="0">
                <a:effectLst/>
                <a:latin typeface="Helvetica" pitchFamily="2" charset="0"/>
              </a:rPr>
              <a:t>GPU*L2</a:t>
            </a:r>
          </a:p>
          <a:p>
            <a:r>
              <a:rPr lang="en" altLang="zh-CN" sz="1800" dirty="0">
                <a:effectLst/>
                <a:latin typeface="Helvetica" pitchFamily="2" charset="0"/>
              </a:rPr>
              <a:t>_Radix=25.6</a:t>
            </a:r>
            <a:r>
              <a:rPr lang="zh-CN" altLang="en-US" sz="1800" dirty="0">
                <a:effectLst/>
                <a:latin typeface="Helvetica" pitchFamily="2" charset="0"/>
              </a:rPr>
              <a:t>万</a:t>
            </a:r>
            <a:r>
              <a:rPr lang="en" altLang="zh-CN" sz="1800" dirty="0">
                <a:effectLst/>
                <a:latin typeface="Helvetica" pitchFamily="2" charset="0"/>
              </a:rPr>
              <a:t>GPU</a:t>
            </a:r>
            <a:r>
              <a:rPr lang="zh-CN" altLang="en-US" sz="1800" dirty="0">
                <a:effectLst/>
                <a:latin typeface="Helvetica" pitchFamily="2" charset="0"/>
              </a:rPr>
              <a:t>互联。</a:t>
            </a:r>
          </a:p>
          <a:p>
            <a:r>
              <a:rPr lang="zh-CN" altLang="en-US" sz="1800" dirty="0">
                <a:effectLst/>
                <a:latin typeface="Helvetica" pitchFamily="2" charset="0"/>
              </a:rPr>
              <a:t>原文：</a:t>
            </a:r>
            <a:r>
              <a:rPr lang="en-US" altLang="zh-CN" sz="1800" dirty="0">
                <a:effectLst/>
                <a:latin typeface="Helvetica" pitchFamily="2" charset="0"/>
              </a:rPr>
              <a:t>•</a:t>
            </a:r>
            <a:r>
              <a:rPr lang="zh-CN" altLang="en-US" sz="1800" dirty="0">
                <a:effectLst/>
                <a:latin typeface="Helvetica" pitchFamily="2" charset="0"/>
              </a:rPr>
              <a:t>拓展性和性能线性度：基于传统</a:t>
            </a:r>
            <a:r>
              <a:rPr lang="en" altLang="zh-CN" sz="1800" dirty="0">
                <a:effectLst/>
                <a:latin typeface="Helvetica" pitchFamily="2" charset="0"/>
              </a:rPr>
              <a:t>CLOS</a:t>
            </a:r>
            <a:r>
              <a:rPr lang="zh-CN" altLang="en-US" sz="1800" dirty="0">
                <a:effectLst/>
                <a:latin typeface="Helvetica" pitchFamily="2" charset="0"/>
              </a:rPr>
              <a:t>架构需要</a:t>
            </a:r>
            <a:r>
              <a:rPr lang="en-US" altLang="zh-CN" sz="1800" dirty="0">
                <a:effectLst/>
                <a:latin typeface="Helvetica" pitchFamily="2" charset="0"/>
              </a:rPr>
              <a:t>3</a:t>
            </a:r>
            <a:r>
              <a:rPr lang="zh-CN" altLang="en-US" sz="1800" dirty="0">
                <a:effectLst/>
                <a:latin typeface="Helvetica" pitchFamily="2" charset="0"/>
              </a:rPr>
              <a:t>层网络架构设计才能完成万卡互联。</a:t>
            </a:r>
            <a:r>
              <a:rPr lang="en-US" altLang="zh-CN" sz="1800" dirty="0">
                <a:effectLst/>
                <a:latin typeface="Helvetica" pitchFamily="2" charset="0"/>
              </a:rPr>
              <a:t>3</a:t>
            </a:r>
            <a:r>
              <a:rPr lang="zh-CN" altLang="en-US" sz="1800" dirty="0">
                <a:effectLst/>
                <a:latin typeface="Helvetica" pitchFamily="2" charset="0"/>
              </a:rPr>
              <a:t>层网络架构不仅导致了基础延迟和成本的增加，同时路径跳数多也加剧了哈希不均的风险。在</a:t>
            </a:r>
            <a:r>
              <a:rPr lang="en" altLang="zh-CN" sz="1800" dirty="0">
                <a:effectLst/>
                <a:latin typeface="Helvetica" pitchFamily="2" charset="0"/>
              </a:rPr>
              <a:t>HPN</a:t>
            </a:r>
            <a:r>
              <a:rPr lang="zh-CN" altLang="en-US" sz="1800" dirty="0">
                <a:effectLst/>
                <a:latin typeface="Helvetica" pitchFamily="2" charset="0"/>
              </a:rPr>
              <a:t>架构中灵骏实现了通过</a:t>
            </a:r>
            <a:r>
              <a:rPr lang="en-US" altLang="zh-CN" sz="1800" dirty="0">
                <a:effectLst/>
                <a:latin typeface="Helvetica" pitchFamily="2" charset="0"/>
              </a:rPr>
              <a:t>2</a:t>
            </a:r>
            <a:r>
              <a:rPr lang="zh-CN" altLang="en-US" sz="1800" dirty="0">
                <a:effectLst/>
                <a:latin typeface="Helvetica" pitchFamily="2" charset="0"/>
              </a:rPr>
              <a:t>层交换机互联超过</a:t>
            </a:r>
            <a:r>
              <a:rPr lang="en-US" altLang="zh-CN" sz="1800" dirty="0">
                <a:effectLst/>
                <a:latin typeface="Helvetica" pitchFamily="2" charset="0"/>
              </a:rPr>
              <a:t>10000</a:t>
            </a:r>
            <a:r>
              <a:rPr lang="zh-CN" altLang="en-US" sz="1800" dirty="0">
                <a:effectLst/>
                <a:latin typeface="Helvetica" pitchFamily="2" charset="0"/>
              </a:rPr>
              <a:t>张</a:t>
            </a:r>
            <a:r>
              <a:rPr lang="en" altLang="zh-CN" sz="1800" dirty="0">
                <a:effectLst/>
                <a:latin typeface="Helvetica" pitchFamily="2" charset="0"/>
              </a:rPr>
              <a:t>GPU</a:t>
            </a:r>
            <a:r>
              <a:rPr lang="zh-CN" altLang="en" sz="1800" dirty="0">
                <a:effectLst/>
                <a:latin typeface="Helvetica" pitchFamily="2" charset="0"/>
              </a:rPr>
              <a:t>，</a:t>
            </a:r>
            <a:r>
              <a:rPr lang="zh-CN" altLang="en-US" sz="1800" dirty="0">
                <a:effectLst/>
                <a:latin typeface="Helvetica" pitchFamily="2" charset="0"/>
              </a:rPr>
              <a:t>并且为每张</a:t>
            </a:r>
            <a:r>
              <a:rPr lang="en" altLang="zh-CN" sz="1800" dirty="0">
                <a:effectLst/>
                <a:latin typeface="Helvetica" pitchFamily="2" charset="0"/>
              </a:rPr>
              <a:t>GPU</a:t>
            </a:r>
            <a:r>
              <a:rPr lang="zh-CN" altLang="en-US" sz="1800" dirty="0">
                <a:effectLst/>
                <a:latin typeface="Helvetica" pitchFamily="2" charset="0"/>
              </a:rPr>
              <a:t>提供</a:t>
            </a:r>
            <a:r>
              <a:rPr lang="en-US" altLang="zh-CN" sz="1800" dirty="0">
                <a:effectLst/>
                <a:latin typeface="Helvetica" pitchFamily="2" charset="0"/>
              </a:rPr>
              <a:t>400</a:t>
            </a:r>
            <a:r>
              <a:rPr lang="en" altLang="zh-CN" sz="1800" dirty="0">
                <a:effectLst/>
                <a:latin typeface="Helvetica" pitchFamily="2" charset="0"/>
              </a:rPr>
              <a:t>Gbps</a:t>
            </a:r>
            <a:r>
              <a:rPr lang="zh-CN" altLang="en-US" sz="1800" dirty="0">
                <a:effectLst/>
                <a:latin typeface="Helvetica" pitchFamily="2" charset="0"/>
              </a:rPr>
              <a:t>的网络转发能力，在单张</a:t>
            </a:r>
            <a:r>
              <a:rPr lang="en" altLang="zh-CN" sz="1800" dirty="0">
                <a:effectLst/>
                <a:latin typeface="Helvetica" pitchFamily="2" charset="0"/>
              </a:rPr>
              <a:t>GPU</a:t>
            </a:r>
            <a:r>
              <a:rPr lang="zh-CN" altLang="en-US" sz="1800" dirty="0">
                <a:effectLst/>
                <a:latin typeface="Helvetica" pitchFamily="2" charset="0"/>
              </a:rPr>
              <a:t>吞吐性能、单集群最大规模、集群整体稳定性上实现业内领先。</a:t>
            </a:r>
          </a:p>
          <a:p>
            <a:r>
              <a:rPr lang="zh-CN" altLang="en-US" sz="1800" dirty="0">
                <a:effectLst/>
                <a:latin typeface="Helvetica" pitchFamily="2" charset="0"/>
              </a:rPr>
              <a:t>个人点评：未来发展趋势：两级组网比</a:t>
            </a:r>
            <a:r>
              <a:rPr lang="en-US" altLang="zh-CN" sz="1800" dirty="0">
                <a:effectLst/>
                <a:latin typeface="Helvetica" pitchFamily="2" charset="0"/>
              </a:rPr>
              <a:t>3</a:t>
            </a:r>
            <a:r>
              <a:rPr lang="zh-CN" altLang="en-US" sz="1800" dirty="0">
                <a:effectLst/>
                <a:latin typeface="Helvetica" pitchFamily="2" charset="0"/>
              </a:rPr>
              <a:t>级更好。网络层次越少，成本越低。华为的网络设计，也是坚持只用</a:t>
            </a:r>
            <a:r>
              <a:rPr lang="en-US" altLang="zh-CN" sz="1800" dirty="0">
                <a:effectLst/>
                <a:latin typeface="Helvetica" pitchFamily="2" charset="0"/>
              </a:rPr>
              <a:t>2</a:t>
            </a:r>
            <a:r>
              <a:rPr lang="zh-CN" altLang="en-US" sz="1800" dirty="0">
                <a:effectLst/>
                <a:latin typeface="Helvetica" pitchFamily="2" charset="0"/>
              </a:rPr>
              <a:t>层组网。</a:t>
            </a:r>
          </a:p>
          <a:p>
            <a:endParaRPr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BE0942-B537-CCFC-9D18-8EE9940F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1" y="2069247"/>
            <a:ext cx="7772400" cy="20544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CB8E8B-0A44-F4E4-D843-82181CAE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171" y="4258664"/>
            <a:ext cx="7772400" cy="6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50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0E015-8312-45D8-D3FC-372D993C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） 观点</a:t>
            </a:r>
            <a:r>
              <a:rPr lang="en-US" altLang="zh-CN" dirty="0">
                <a:effectLst/>
                <a:latin typeface="Helvetica" pitchFamily="2" charset="0"/>
              </a:rPr>
              <a:t>6</a:t>
            </a:r>
            <a:r>
              <a:rPr lang="zh-CN" altLang="en-US" dirty="0">
                <a:effectLst/>
                <a:latin typeface="Helvetica" pitchFamily="2" charset="0"/>
              </a:rPr>
              <a:t>：</a:t>
            </a:r>
            <a:r>
              <a:rPr lang="en" altLang="zh-CN" dirty="0">
                <a:effectLst/>
                <a:latin typeface="Helvetica" pitchFamily="2" charset="0"/>
              </a:rPr>
              <a:t>UEC</a:t>
            </a:r>
            <a:r>
              <a:rPr lang="zh-CN" altLang="en-US" dirty="0">
                <a:effectLst/>
                <a:latin typeface="Helvetica" pitchFamily="2" charset="0"/>
              </a:rPr>
              <a:t>能统一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网络吗？答：不能。</a:t>
            </a:r>
            <a:br>
              <a:rPr lang="zh-CN" altLang="en-US" dirty="0">
                <a:effectLst/>
                <a:latin typeface="Helvetica" pitchFamily="2" charset="0"/>
              </a:rPr>
            </a:b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23332F-B91A-91CD-C21F-53D3C0052A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在阿里文章中没讨论。这属于我添加的内容。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UEC</a:t>
            </a:r>
            <a:r>
              <a:rPr lang="zh-CN" altLang="en-US" dirty="0">
                <a:effectLst/>
                <a:latin typeface="Helvetica" pitchFamily="2" charset="0"/>
              </a:rPr>
              <a:t>识别出三种网络：机内互联</a:t>
            </a:r>
            <a:r>
              <a:rPr lang="en" altLang="zh-CN" dirty="0">
                <a:effectLst/>
                <a:latin typeface="Helvetica" pitchFamily="2" charset="0"/>
              </a:rPr>
              <a:t>Type3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对标</a:t>
            </a:r>
            <a:r>
              <a:rPr lang="en" altLang="zh-CN" dirty="0">
                <a:effectLst/>
                <a:latin typeface="Helvetica" pitchFamily="2" charset="0"/>
              </a:rPr>
              <a:t>NVLink</a:t>
            </a:r>
            <a:r>
              <a:rPr lang="zh-CN" altLang="en" dirty="0">
                <a:effectLst/>
                <a:latin typeface="Helvetica" pitchFamily="2" charset="0"/>
              </a:rPr>
              <a:t>），</a:t>
            </a:r>
            <a:r>
              <a:rPr lang="zh-CN" altLang="en-US" dirty="0">
                <a:effectLst/>
                <a:latin typeface="Helvetica" pitchFamily="2" charset="0"/>
              </a:rPr>
              <a:t>机间互联</a:t>
            </a:r>
            <a:r>
              <a:rPr lang="en" altLang="zh-CN" dirty="0">
                <a:effectLst/>
                <a:latin typeface="Helvetica" pitchFamily="2" charset="0"/>
              </a:rPr>
              <a:t>Type2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对标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" dirty="0">
                <a:effectLst/>
                <a:latin typeface="Helvetica" pitchFamily="2" charset="0"/>
              </a:rPr>
              <a:t>），</a:t>
            </a:r>
            <a:r>
              <a:rPr lang="zh-CN" altLang="en-US" dirty="0">
                <a:effectLst/>
                <a:latin typeface="Helvetica" pitchFamily="2" charset="0"/>
              </a:rPr>
              <a:t>管理网络 </a:t>
            </a:r>
            <a:r>
              <a:rPr lang="en" altLang="zh-CN" dirty="0">
                <a:effectLst/>
                <a:latin typeface="Helvetica" pitchFamily="2" charset="0"/>
              </a:rPr>
              <a:t>type3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对标以太网）。但</a:t>
            </a:r>
            <a:r>
              <a:rPr lang="en" altLang="zh-CN" dirty="0">
                <a:effectLst/>
                <a:latin typeface="Helvetica" pitchFamily="2" charset="0"/>
              </a:rPr>
              <a:t>UEC</a:t>
            </a:r>
            <a:r>
              <a:rPr lang="zh-CN" altLang="en-US" dirty="0">
                <a:effectLst/>
                <a:latin typeface="Helvetica" pitchFamily="2" charset="0"/>
              </a:rPr>
              <a:t>当前只对</a:t>
            </a:r>
            <a:r>
              <a:rPr lang="en" altLang="zh-CN" dirty="0">
                <a:effectLst/>
                <a:latin typeface="Helvetica" pitchFamily="2" charset="0"/>
              </a:rPr>
              <a:t>Type2</a:t>
            </a:r>
            <a:r>
              <a:rPr lang="zh-CN" altLang="en-US" dirty="0">
                <a:effectLst/>
                <a:latin typeface="Helvetica" pitchFamily="2" charset="0"/>
              </a:rPr>
              <a:t>网络进行标准化定义，而对最关键的机内互联网络</a:t>
            </a:r>
            <a:r>
              <a:rPr lang="en" altLang="zh-CN" dirty="0">
                <a:effectLst/>
                <a:latin typeface="Helvetica" pitchFamily="2" charset="0"/>
              </a:rPr>
              <a:t>Type3</a:t>
            </a:r>
            <a:r>
              <a:rPr lang="zh-CN" altLang="en-US" dirty="0">
                <a:effectLst/>
                <a:latin typeface="Helvetica" pitchFamily="2" charset="0"/>
              </a:rPr>
              <a:t>却无法标准化。当前的</a:t>
            </a:r>
            <a:r>
              <a:rPr lang="en" altLang="zh-CN" dirty="0">
                <a:effectLst/>
                <a:latin typeface="Helvetica" pitchFamily="2" charset="0"/>
              </a:rPr>
              <a:t>UEC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可能简单认为是</a:t>
            </a:r>
            <a:r>
              <a:rPr lang="en" altLang="zh-CN" dirty="0">
                <a:effectLst/>
                <a:latin typeface="Helvetica" pitchFamily="2" charset="0"/>
              </a:rPr>
              <a:t>Beat IB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正如前面所述，</a:t>
            </a:r>
            <a:r>
              <a:rPr lang="en" altLang="zh-CN" dirty="0">
                <a:effectLst/>
                <a:latin typeface="Helvetica" pitchFamily="2" charset="0"/>
              </a:rPr>
              <a:t>UEC</a:t>
            </a:r>
            <a:r>
              <a:rPr lang="zh-CN" altLang="en-US" dirty="0">
                <a:effectLst/>
                <a:latin typeface="Helvetica" pitchFamily="2" charset="0"/>
              </a:rPr>
              <a:t>消灭或者取代了</a:t>
            </a:r>
            <a:r>
              <a:rPr lang="en" altLang="zh-CN" dirty="0">
                <a:effectLst/>
                <a:latin typeface="Helvetica" pitchFamily="2" charset="0"/>
              </a:rPr>
              <a:t>IB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但无法抑制</a:t>
            </a:r>
            <a:r>
              <a:rPr lang="en" altLang="zh-CN" dirty="0">
                <a:effectLst/>
                <a:latin typeface="Helvetica" pitchFamily="2" charset="0"/>
              </a:rPr>
              <a:t>NVLink</a:t>
            </a:r>
            <a:r>
              <a:rPr lang="zh-CN" altLang="en-US" dirty="0">
                <a:effectLst/>
                <a:latin typeface="Helvetica" pitchFamily="2" charset="0"/>
              </a:rPr>
              <a:t>做大。</a:t>
            </a:r>
            <a:r>
              <a:rPr lang="en" altLang="zh-CN" dirty="0">
                <a:effectLst/>
                <a:latin typeface="Helvetica" pitchFamily="2" charset="0"/>
              </a:rPr>
              <a:t>NVLink</a:t>
            </a:r>
            <a:r>
              <a:rPr lang="zh-CN" altLang="en-US" dirty="0">
                <a:effectLst/>
                <a:latin typeface="Helvetica" pitchFamily="2" charset="0"/>
              </a:rPr>
              <a:t>当前已经支持</a:t>
            </a:r>
            <a:r>
              <a:rPr lang="en-US" altLang="zh-CN" dirty="0">
                <a:effectLst/>
                <a:latin typeface="Helvetica" pitchFamily="2" charset="0"/>
              </a:rPr>
              <a:t>256</a:t>
            </a:r>
            <a:r>
              <a:rPr lang="en" altLang="zh-CN" dirty="0">
                <a:effectLst/>
                <a:latin typeface="Helvetica" pitchFamily="2" charset="0"/>
              </a:rPr>
              <a:t>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未来已经有传言要支持</a:t>
            </a:r>
            <a:r>
              <a:rPr lang="en-US" altLang="zh-CN" dirty="0">
                <a:effectLst/>
                <a:latin typeface="Helvetica" pitchFamily="2" charset="0"/>
              </a:rPr>
              <a:t>2048</a:t>
            </a:r>
            <a:r>
              <a:rPr lang="en" altLang="zh-CN" dirty="0">
                <a:effectLst/>
                <a:latin typeface="Helvetica" pitchFamily="2" charset="0"/>
              </a:rPr>
              <a:t>P</a:t>
            </a:r>
            <a:r>
              <a:rPr lang="zh-CN" altLang="en-US" dirty="0">
                <a:effectLst/>
                <a:latin typeface="Helvetica" pitchFamily="2" charset="0"/>
              </a:rPr>
              <a:t>互连。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为什么</a:t>
            </a:r>
            <a:r>
              <a:rPr lang="en" altLang="zh-CN" dirty="0">
                <a:effectLst/>
                <a:latin typeface="Helvetica" pitchFamily="2" charset="0"/>
              </a:rPr>
              <a:t>UEC</a:t>
            </a:r>
            <a:r>
              <a:rPr lang="zh-CN" altLang="en-US" dirty="0">
                <a:effectLst/>
                <a:latin typeface="Helvetica" pitchFamily="2" charset="0"/>
              </a:rPr>
              <a:t>不统一</a:t>
            </a:r>
            <a:r>
              <a:rPr lang="en" altLang="zh-CN" dirty="0">
                <a:effectLst/>
                <a:latin typeface="Helvetica" pitchFamily="2" charset="0"/>
              </a:rPr>
              <a:t>Type3</a:t>
            </a:r>
            <a:r>
              <a:rPr lang="zh-CN" altLang="en-US" dirty="0">
                <a:effectLst/>
                <a:latin typeface="Helvetica" pitchFamily="2" charset="0"/>
              </a:rPr>
              <a:t>网络标准，从而取代</a:t>
            </a:r>
            <a:r>
              <a:rPr lang="en" altLang="zh-CN" dirty="0">
                <a:effectLst/>
                <a:latin typeface="Helvetica" pitchFamily="2" charset="0"/>
              </a:rPr>
              <a:t>NVLink</a:t>
            </a:r>
            <a:r>
              <a:rPr lang="zh-CN" altLang="en-US" dirty="0">
                <a:effectLst/>
                <a:latin typeface="Helvetica" pitchFamily="2" charset="0"/>
              </a:rPr>
              <a:t>呢？应该是</a:t>
            </a:r>
            <a:r>
              <a:rPr lang="en" altLang="zh-CN" dirty="0">
                <a:effectLst/>
                <a:latin typeface="Helvetica" pitchFamily="2" charset="0"/>
              </a:rPr>
              <a:t>AMD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>
                <a:effectLst/>
                <a:latin typeface="Helvetica" pitchFamily="2" charset="0"/>
              </a:rPr>
              <a:t>Intel</a:t>
            </a:r>
            <a:r>
              <a:rPr lang="zh-CN" altLang="en-US" dirty="0">
                <a:effectLst/>
                <a:latin typeface="Helvetica" pitchFamily="2" charset="0"/>
              </a:rPr>
              <a:t>相互有小九九。</a:t>
            </a:r>
            <a:r>
              <a:rPr lang="en" altLang="zh-CN" dirty="0">
                <a:effectLst/>
                <a:latin typeface="Helvetica" pitchFamily="2" charset="0"/>
              </a:rPr>
              <a:t>AMD</a:t>
            </a:r>
            <a:r>
              <a:rPr lang="zh-CN" altLang="en-US" dirty="0">
                <a:effectLst/>
                <a:latin typeface="Helvetica" pitchFamily="2" charset="0"/>
              </a:rPr>
              <a:t>的机内互连要使用</a:t>
            </a:r>
            <a:r>
              <a:rPr lang="en" altLang="zh-CN" dirty="0">
                <a:effectLst/>
                <a:latin typeface="Helvetica" pitchFamily="2" charset="0"/>
              </a:rPr>
              <a:t>Infinite Fabric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而 </a:t>
            </a:r>
            <a:r>
              <a:rPr lang="en" altLang="zh-CN" dirty="0">
                <a:effectLst/>
                <a:latin typeface="Helvetica" pitchFamily="2" charset="0"/>
              </a:rPr>
              <a:t>Intel</a:t>
            </a:r>
            <a:r>
              <a:rPr lang="zh-CN" altLang="en-US" dirty="0">
                <a:effectLst/>
                <a:latin typeface="Helvetica" pitchFamily="2" charset="0"/>
              </a:rPr>
              <a:t>的机会互联要使用</a:t>
            </a:r>
            <a:r>
              <a:rPr lang="en" altLang="zh-CN" dirty="0">
                <a:effectLst/>
                <a:latin typeface="Helvetica" pitchFamily="2" charset="0"/>
              </a:rPr>
              <a:t>CXL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  <a:r>
              <a:rPr lang="zh-CN" altLang="en-US" dirty="0">
                <a:effectLst/>
                <a:latin typeface="Helvetica" pitchFamily="2" charset="0"/>
              </a:rPr>
              <a:t>已经有公开信息，</a:t>
            </a:r>
            <a:r>
              <a:rPr lang="en" altLang="zh-CN" dirty="0">
                <a:effectLst/>
                <a:latin typeface="Helvetica" pitchFamily="2" charset="0"/>
              </a:rPr>
              <a:t>Broadcom</a:t>
            </a:r>
            <a:r>
              <a:rPr lang="zh-CN" altLang="en-US" dirty="0">
                <a:effectLst/>
                <a:latin typeface="Helvetica" pitchFamily="2" charset="0"/>
              </a:rPr>
              <a:t>在它的</a:t>
            </a:r>
            <a:r>
              <a:rPr lang="en" altLang="zh-CN" dirty="0">
                <a:effectLst/>
                <a:latin typeface="Helvetica" pitchFamily="2" charset="0"/>
              </a:rPr>
              <a:t>PCI-E switch</a:t>
            </a:r>
            <a:r>
              <a:rPr lang="zh-CN" altLang="en-US" dirty="0">
                <a:effectLst/>
                <a:latin typeface="Helvetica" pitchFamily="2" charset="0"/>
              </a:rPr>
              <a:t>芯片中，支持</a:t>
            </a:r>
            <a:r>
              <a:rPr lang="en" altLang="zh-CN" dirty="0">
                <a:effectLst/>
                <a:latin typeface="Helvetica" pitchFamily="2" charset="0"/>
              </a:rPr>
              <a:t>AMD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en" altLang="zh-CN" dirty="0">
                <a:effectLst/>
                <a:latin typeface="Helvetica" pitchFamily="2" charset="0"/>
              </a:rPr>
              <a:t>Infinite Fabric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这已经是私有化的路上狂跑。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16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1DD6C-55DB-1830-2B9D-3BBC9495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018080E5-8484-323A-7DD2-D64F8A35E43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889" y="2030681"/>
          <a:ext cx="7595112" cy="34273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98778">
                  <a:extLst>
                    <a:ext uri="{9D8B030D-6E8A-4147-A177-3AD203B41FA5}">
                      <a16:colId xmlns:a16="http://schemas.microsoft.com/office/drawing/2014/main" val="3611881876"/>
                    </a:ext>
                  </a:extLst>
                </a:gridCol>
                <a:gridCol w="1898778">
                  <a:extLst>
                    <a:ext uri="{9D8B030D-6E8A-4147-A177-3AD203B41FA5}">
                      <a16:colId xmlns:a16="http://schemas.microsoft.com/office/drawing/2014/main" val="4135449259"/>
                    </a:ext>
                  </a:extLst>
                </a:gridCol>
                <a:gridCol w="1898778">
                  <a:extLst>
                    <a:ext uri="{9D8B030D-6E8A-4147-A177-3AD203B41FA5}">
                      <a16:colId xmlns:a16="http://schemas.microsoft.com/office/drawing/2014/main" val="3239772614"/>
                    </a:ext>
                  </a:extLst>
                </a:gridCol>
                <a:gridCol w="1898778">
                  <a:extLst>
                    <a:ext uri="{9D8B030D-6E8A-4147-A177-3AD203B41FA5}">
                      <a16:colId xmlns:a16="http://schemas.microsoft.com/office/drawing/2014/main" val="2695498915"/>
                    </a:ext>
                  </a:extLst>
                </a:gridCol>
              </a:tblGrid>
              <a:tr h="407587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特性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>
                          <a:effectLst/>
                        </a:rPr>
                        <a:t>Type1</a:t>
                      </a:r>
                      <a:endParaRPr lang="en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>
                          <a:effectLst/>
                        </a:rPr>
                        <a:t>Type2</a:t>
                      </a:r>
                      <a:endParaRPr lang="en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az-Cyrl-AZ" sz="1200">
                          <a:effectLst/>
                        </a:rPr>
                        <a:t>Туре3</a:t>
                      </a:r>
                      <a:endParaRPr lang="az-Cyrl-AZ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75801116"/>
                  </a:ext>
                </a:extLst>
              </a:tr>
              <a:tr h="407587"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延迟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>
                          <a:effectLst/>
                        </a:rPr>
                        <a:t>100us +</a:t>
                      </a:r>
                      <a:endParaRPr lang="en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>
                          <a:effectLst/>
                        </a:rPr>
                        <a:t>&lt; 10us</a:t>
                      </a:r>
                      <a:endParaRPr lang="en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>
                          <a:effectLst/>
                        </a:rPr>
                        <a:t>&lt; 1us</a:t>
                      </a:r>
                      <a:endParaRPr lang="en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33588776"/>
                  </a:ext>
                </a:extLst>
              </a:tr>
              <a:tr h="407587"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带宽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>
                          <a:effectLst/>
                        </a:rPr>
                        <a:t>&gt;100G/s</a:t>
                      </a:r>
                      <a:endParaRPr lang="en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>
                          <a:effectLst/>
                        </a:rPr>
                        <a:t>&gt; 800G/s</a:t>
                      </a:r>
                      <a:endParaRPr lang="en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" sz="1200">
                          <a:effectLst/>
                        </a:rPr>
                        <a:t>&gt; 12T/s</a:t>
                      </a:r>
                      <a:endParaRPr lang="en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43811409"/>
                  </a:ext>
                </a:extLst>
              </a:tr>
              <a:tr h="407587"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多租户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每个终端节点百用租户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每个终端节点</a:t>
                      </a:r>
                      <a:r>
                        <a:rPr lang="en-US" altLang="zh-CN" sz="1200">
                          <a:effectLst/>
                        </a:rPr>
                        <a:t>10</a:t>
                      </a:r>
                      <a:r>
                        <a:rPr lang="zh-CN" altLang="en-US" sz="1200">
                          <a:effectLst/>
                        </a:rPr>
                        <a:t>租户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通常是单租户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4391926"/>
                  </a:ext>
                </a:extLst>
              </a:tr>
              <a:tr h="1389441"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安全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当前很重要（</a:t>
                      </a:r>
                      <a:r>
                        <a:rPr lang="en" sz="1200" dirty="0">
                          <a:effectLst/>
                        </a:rPr>
                        <a:t>SSL/TLS</a:t>
                      </a:r>
                    </a:p>
                    <a:p>
                      <a:r>
                        <a:rPr lang="en" sz="1200" dirty="0">
                          <a:effectLst/>
                        </a:rPr>
                        <a:t>encrypt everything)</a:t>
                      </a:r>
                      <a:endParaRPr lang="en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将来很重要（取决于是否提供加密功能，在</a:t>
                      </a:r>
                      <a:r>
                        <a:rPr lang="en" sz="1200" dirty="0">
                          <a:effectLst/>
                        </a:rPr>
                        <a:t>UEC</a:t>
                      </a:r>
                      <a:r>
                        <a:rPr lang="zh-CN" altLang="en-US" sz="1200" dirty="0">
                          <a:effectLst/>
                        </a:rPr>
                        <a:t>中是可选）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目前不需要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82985736"/>
                  </a:ext>
                </a:extLst>
              </a:tr>
              <a:tr h="407587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协议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多种传输协议</a:t>
                      </a:r>
                      <a:endParaRPr lang="zh-CN" altLang="en-US" sz="12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effectLst/>
                        </a:rPr>
                        <a:t>专有协议（可能需要工作负载专）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effectLst/>
                        </a:rPr>
                        <a:t>需要专有协议（可能没有）</a:t>
                      </a:r>
                      <a:endParaRPr lang="zh-CN" altLang="en-US" sz="1200" dirty="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13112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31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5299125" y="1046095"/>
            <a:ext cx="159851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b="1" i="0" dirty="0">
                <a:effectLst/>
                <a:latin typeface="system-ui"/>
              </a:rPr>
              <a:t>总结与思考</a:t>
            </a:r>
            <a:endParaRPr lang="zh-CN" altLang="en-US" sz="7200" b="1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584921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0A902E5-E26B-CC30-A0D5-3F3435D848A7}"/>
              </a:ext>
            </a:extLst>
          </p:cNvPr>
          <p:cNvSpPr/>
          <p:nvPr/>
        </p:nvSpPr>
        <p:spPr>
          <a:xfrm>
            <a:off x="6670952" y="3759561"/>
            <a:ext cx="3184148" cy="2328917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90" name="Picture 3">
            <a:extLst>
              <a:ext uri="{FF2B5EF4-FFF2-40B4-BE49-F238E27FC236}">
                <a16:creationId xmlns:a16="http://schemas.microsoft.com/office/drawing/2014/main" id="{AED391DF-F322-0F5F-E85A-1D9B22F8D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3948968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0" name="Picture 3">
            <a:extLst>
              <a:ext uri="{FF2B5EF4-FFF2-40B4-BE49-F238E27FC236}">
                <a16:creationId xmlns:a16="http://schemas.microsoft.com/office/drawing/2014/main" id="{4A5C8BA9-B08D-899E-06E8-DD2A9F39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199235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" name="Picture 3">
            <a:extLst>
              <a:ext uri="{FF2B5EF4-FFF2-40B4-BE49-F238E27FC236}">
                <a16:creationId xmlns:a16="http://schemas.microsoft.com/office/drawing/2014/main" id="{09721D9A-5DA9-8923-041F-EF6E6DE3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449503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4" name="图片 1323">
            <a:extLst>
              <a:ext uri="{FF2B5EF4-FFF2-40B4-BE49-F238E27FC236}">
                <a16:creationId xmlns:a16="http://schemas.microsoft.com/office/drawing/2014/main" id="{E98DF425-695F-F573-EBBC-DAF2C18EC8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216451"/>
            <a:ext cx="506758" cy="1372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9549ED-27C6-CF75-73F2-E9B6D4D6CEEE}"/>
              </a:ext>
            </a:extLst>
          </p:cNvPr>
          <p:cNvSpPr/>
          <p:nvPr/>
        </p:nvSpPr>
        <p:spPr>
          <a:xfrm>
            <a:off x="3582478" y="3758609"/>
            <a:ext cx="2965758" cy="2328916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7E87EC-82E8-91EB-A1EA-57C360D0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网络</a:t>
            </a:r>
            <a:endParaRPr lang="zh-CN" altLang="en-US" dirty="0"/>
          </a:p>
        </p:txBody>
      </p:sp>
      <p:sp>
        <p:nvSpPr>
          <p:cNvPr id="1110" name="TextBox 15">
            <a:extLst>
              <a:ext uri="{FF2B5EF4-FFF2-40B4-BE49-F238E27FC236}">
                <a16:creationId xmlns:a16="http://schemas.microsoft.com/office/drawing/2014/main" id="{B02908EA-9181-A017-2882-8AE369436F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04218" y="1608879"/>
            <a:ext cx="63595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1111" name="TextBox 15">
            <a:extLst>
              <a:ext uri="{FF2B5EF4-FFF2-40B4-BE49-F238E27FC236}">
                <a16:creationId xmlns:a16="http://schemas.microsoft.com/office/drawing/2014/main" id="{9C99786A-D966-BDF2-8CFC-8D002FCD92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404218" y="1393848"/>
            <a:ext cx="714500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2" name="直接连接符 98">
            <a:extLst>
              <a:ext uri="{FF2B5EF4-FFF2-40B4-BE49-F238E27FC236}">
                <a16:creationId xmlns:a16="http://schemas.microsoft.com/office/drawing/2014/main" id="{C347F3C1-A1C3-C4FF-11A1-528CCD885889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V="1">
            <a:off x="9762027" y="1694928"/>
            <a:ext cx="540000" cy="1"/>
          </a:xfrm>
          <a:prstGeom prst="line">
            <a:avLst/>
          </a:prstGeom>
          <a:noFill/>
          <a:ln w="28575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3" name="直接连接符 98">
            <a:extLst>
              <a:ext uri="{FF2B5EF4-FFF2-40B4-BE49-F238E27FC236}">
                <a16:creationId xmlns:a16="http://schemas.microsoft.com/office/drawing/2014/main" id="{3ADA8D94-A000-5F02-D2A6-9E03A65A1DEB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 flipV="1">
            <a:off x="9762027" y="1478531"/>
            <a:ext cx="540000" cy="3727"/>
          </a:xfrm>
          <a:prstGeom prst="line">
            <a:avLst/>
          </a:prstGeom>
          <a:noFill/>
          <a:ln w="28575">
            <a:solidFill>
              <a:srgbClr val="00CCFF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4" name="TextBox 15">
            <a:extLst>
              <a:ext uri="{FF2B5EF4-FFF2-40B4-BE49-F238E27FC236}">
                <a16:creationId xmlns:a16="http://schemas.microsoft.com/office/drawing/2014/main" id="{AEB176B7-CD9C-C8F5-DF98-E0827C0B992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04218" y="1823910"/>
            <a:ext cx="57183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5" name="直接连接符 98">
            <a:extLst>
              <a:ext uri="{FF2B5EF4-FFF2-40B4-BE49-F238E27FC236}">
                <a16:creationId xmlns:a16="http://schemas.microsoft.com/office/drawing/2014/main" id="{4482A28F-F967-BFD0-9C8E-AD5A0BE8CBF3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9762027" y="1907599"/>
            <a:ext cx="540000" cy="0"/>
          </a:xfrm>
          <a:prstGeom prst="line">
            <a:avLst/>
          </a:prstGeom>
          <a:noFill/>
          <a:ln w="28575">
            <a:solidFill>
              <a:srgbClr val="1D1D1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" name="TextBox 15">
            <a:extLst>
              <a:ext uri="{FF2B5EF4-FFF2-40B4-BE49-F238E27FC236}">
                <a16:creationId xmlns:a16="http://schemas.microsoft.com/office/drawing/2014/main" id="{ED52E6AA-26A0-A75D-ABF8-1741DF06BD8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404218" y="1179082"/>
            <a:ext cx="714351" cy="205501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7" name="直接连接符 98">
            <a:extLst>
              <a:ext uri="{FF2B5EF4-FFF2-40B4-BE49-F238E27FC236}">
                <a16:creationId xmlns:a16="http://schemas.microsoft.com/office/drawing/2014/main" id="{DBF0FE6F-3AE1-21FB-E850-EE5B96455D69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V="1">
            <a:off x="9762027" y="1265861"/>
            <a:ext cx="54000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9" name="TextBox 15">
            <a:extLst>
              <a:ext uri="{FF2B5EF4-FFF2-40B4-BE49-F238E27FC236}">
                <a16:creationId xmlns:a16="http://schemas.microsoft.com/office/drawing/2014/main" id="{79D35F5C-B219-4C6B-6322-657D11CFF16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404218" y="2038941"/>
            <a:ext cx="108319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0" name="直接连接符 98">
            <a:extLst>
              <a:ext uri="{FF2B5EF4-FFF2-40B4-BE49-F238E27FC236}">
                <a16:creationId xmlns:a16="http://schemas.microsoft.com/office/drawing/2014/main" id="{01C882CE-E9A9-83CD-4A6A-5C53183E13E9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9762027" y="2120269"/>
            <a:ext cx="540000" cy="159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1" name="TextBox 15">
            <a:extLst>
              <a:ext uri="{FF2B5EF4-FFF2-40B4-BE49-F238E27FC236}">
                <a16:creationId xmlns:a16="http://schemas.microsoft.com/office/drawing/2014/main" id="{589CBF44-D29E-4524-74EA-4535F1B4E56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404218" y="2253972"/>
            <a:ext cx="1089603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2" name="直接连接符 98">
            <a:extLst>
              <a:ext uri="{FF2B5EF4-FFF2-40B4-BE49-F238E27FC236}">
                <a16:creationId xmlns:a16="http://schemas.microsoft.com/office/drawing/2014/main" id="{47FCB384-F6A4-60B7-29ED-3C6977738F3D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9762027" y="2334536"/>
            <a:ext cx="540000" cy="159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3" name="直接连接符 98">
            <a:extLst>
              <a:ext uri="{FF2B5EF4-FFF2-40B4-BE49-F238E27FC236}">
                <a16:creationId xmlns:a16="http://schemas.microsoft.com/office/drawing/2014/main" id="{40D77BDF-D66B-F7EC-5481-92796926B361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 flipV="1">
            <a:off x="9762027" y="2548802"/>
            <a:ext cx="540000" cy="5856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5" name="TextBox 15">
            <a:extLst>
              <a:ext uri="{FF2B5EF4-FFF2-40B4-BE49-F238E27FC236}">
                <a16:creationId xmlns:a16="http://schemas.microsoft.com/office/drawing/2014/main" id="{BA3FC91F-01A8-B77D-BCBF-EFA92E69C3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404218" y="2469002"/>
            <a:ext cx="109922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2048F3-BF20-37A8-2A77-84A4437A1B07}"/>
              </a:ext>
            </a:extLst>
          </p:cNvPr>
          <p:cNvSpPr txBox="1"/>
          <p:nvPr/>
        </p:nvSpPr>
        <p:spPr>
          <a:xfrm>
            <a:off x="7632749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BCC46E-B367-35BF-3922-3E506F149005}"/>
              </a:ext>
            </a:extLst>
          </p:cNvPr>
          <p:cNvSpPr txBox="1"/>
          <p:nvPr/>
        </p:nvSpPr>
        <p:spPr>
          <a:xfrm>
            <a:off x="4528701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A15D8B-E65A-4963-4865-CC33E15ECABB}"/>
              </a:ext>
            </a:extLst>
          </p:cNvPr>
          <p:cNvSpPr/>
          <p:nvPr/>
        </p:nvSpPr>
        <p:spPr>
          <a:xfrm>
            <a:off x="1058286" y="4999171"/>
            <a:ext cx="2394187" cy="1088353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E41D69-09A3-52CA-7F87-B620DD39AB9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856945" y="1039471"/>
            <a:ext cx="1313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Border Leaf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cxnSp>
        <p:nvCxnSpPr>
          <p:cNvPr id="11" name="直接连接符 229">
            <a:extLst>
              <a:ext uri="{FF2B5EF4-FFF2-40B4-BE49-F238E27FC236}">
                <a16:creationId xmlns:a16="http://schemas.microsoft.com/office/drawing/2014/main" id="{40C188C2-D4B9-CA25-4086-715303BF8F9C}"/>
              </a:ext>
            </a:extLst>
          </p:cNvPr>
          <p:cNvCxnSpPr>
            <a:cxnSpLocks/>
            <a:stCxn id="48" idx="2"/>
            <a:endCxn id="1144" idx="0"/>
          </p:cNvCxnSpPr>
          <p:nvPr>
            <p:custDataLst>
              <p:tags r:id="rId17"/>
            </p:custDataLst>
          </p:nvPr>
        </p:nvCxnSpPr>
        <p:spPr>
          <a:xfrm flipH="1">
            <a:off x="4899142" y="2228644"/>
            <a:ext cx="1226021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" name="直接连接符 230">
            <a:extLst>
              <a:ext uri="{FF2B5EF4-FFF2-40B4-BE49-F238E27FC236}">
                <a16:creationId xmlns:a16="http://schemas.microsoft.com/office/drawing/2014/main" id="{BE2EA5B1-2D6B-FC21-A5AD-ABA25742AD94}"/>
              </a:ext>
            </a:extLst>
          </p:cNvPr>
          <p:cNvCxnSpPr>
            <a:cxnSpLocks/>
            <a:stCxn id="47" idx="2"/>
            <a:endCxn id="1144" idx="0"/>
          </p:cNvCxnSpPr>
          <p:nvPr>
            <p:custDataLst>
              <p:tags r:id="rId18"/>
            </p:custDataLst>
          </p:nvPr>
        </p:nvCxnSpPr>
        <p:spPr>
          <a:xfrm flipH="1">
            <a:off x="4899142" y="2228644"/>
            <a:ext cx="1915606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" name="直接连接符 231">
            <a:extLst>
              <a:ext uri="{FF2B5EF4-FFF2-40B4-BE49-F238E27FC236}">
                <a16:creationId xmlns:a16="http://schemas.microsoft.com/office/drawing/2014/main" id="{6C754EFD-8696-5118-E5EC-F46FDE072222}"/>
              </a:ext>
            </a:extLst>
          </p:cNvPr>
          <p:cNvCxnSpPr>
            <a:cxnSpLocks/>
            <a:stCxn id="47" idx="2"/>
            <a:endCxn id="1145" idx="0"/>
          </p:cNvCxnSpPr>
          <p:nvPr>
            <p:custDataLst>
              <p:tags r:id="rId19"/>
            </p:custDataLst>
          </p:nvPr>
        </p:nvCxnSpPr>
        <p:spPr>
          <a:xfrm flipH="1">
            <a:off x="5395297" y="2228644"/>
            <a:ext cx="1419451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" name="直接连接符 232">
            <a:extLst>
              <a:ext uri="{FF2B5EF4-FFF2-40B4-BE49-F238E27FC236}">
                <a16:creationId xmlns:a16="http://schemas.microsoft.com/office/drawing/2014/main" id="{D2141694-5CBE-9D8B-1698-576C686C2581}"/>
              </a:ext>
            </a:extLst>
          </p:cNvPr>
          <p:cNvCxnSpPr>
            <a:cxnSpLocks/>
            <a:stCxn id="48" idx="2"/>
            <a:endCxn id="1145" idx="0"/>
          </p:cNvCxnSpPr>
          <p:nvPr>
            <p:custDataLst>
              <p:tags r:id="rId20"/>
            </p:custDataLst>
          </p:nvPr>
        </p:nvCxnSpPr>
        <p:spPr>
          <a:xfrm flipH="1">
            <a:off x="5395297" y="2228644"/>
            <a:ext cx="729866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5" name="直接连接符 233">
            <a:extLst>
              <a:ext uri="{FF2B5EF4-FFF2-40B4-BE49-F238E27FC236}">
                <a16:creationId xmlns:a16="http://schemas.microsoft.com/office/drawing/2014/main" id="{C38ADA98-ED02-759B-C396-958A61794BE3}"/>
              </a:ext>
            </a:extLst>
          </p:cNvPr>
          <p:cNvCxnSpPr>
            <a:cxnSpLocks/>
            <a:stCxn id="1144" idx="2"/>
            <a:endCxn id="1036" idx="0"/>
          </p:cNvCxnSpPr>
          <p:nvPr>
            <p:custDataLst>
              <p:tags r:id="rId21"/>
            </p:custDataLst>
          </p:nvPr>
        </p:nvCxnSpPr>
        <p:spPr>
          <a:xfrm>
            <a:off x="4899142" y="3190944"/>
            <a:ext cx="272875" cy="612665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234">
            <a:extLst>
              <a:ext uri="{FF2B5EF4-FFF2-40B4-BE49-F238E27FC236}">
                <a16:creationId xmlns:a16="http://schemas.microsoft.com/office/drawing/2014/main" id="{CF728F4F-8CA9-AE8C-C726-1B8D8E7292E9}"/>
              </a:ext>
            </a:extLst>
          </p:cNvPr>
          <p:cNvCxnSpPr>
            <a:cxnSpLocks/>
            <a:stCxn id="1145" idx="2"/>
            <a:endCxn id="1036" idx="0"/>
          </p:cNvCxnSpPr>
          <p:nvPr>
            <p:custDataLst>
              <p:tags r:id="rId22"/>
            </p:custDataLst>
          </p:nvPr>
        </p:nvCxnSpPr>
        <p:spPr>
          <a:xfrm flipH="1">
            <a:off x="5172017" y="3189049"/>
            <a:ext cx="223280" cy="61456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235">
            <a:extLst>
              <a:ext uri="{FF2B5EF4-FFF2-40B4-BE49-F238E27FC236}">
                <a16:creationId xmlns:a16="http://schemas.microsoft.com/office/drawing/2014/main" id="{7027EF16-3942-17F5-2B47-4BB6CDCED69F}"/>
              </a:ext>
            </a:extLst>
          </p:cNvPr>
          <p:cNvCxnSpPr>
            <a:stCxn id="1104" idx="0"/>
            <a:endCxn id="21" idx="2"/>
          </p:cNvCxnSpPr>
          <p:nvPr>
            <p:custDataLst>
              <p:tags r:id="rId23"/>
            </p:custDataLst>
          </p:nvPr>
        </p:nvCxnSpPr>
        <p:spPr bwMode="auto">
          <a:xfrm flipV="1">
            <a:off x="5904210" y="4569771"/>
            <a:ext cx="22515" cy="685806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236">
            <a:extLst>
              <a:ext uri="{FF2B5EF4-FFF2-40B4-BE49-F238E27FC236}">
                <a16:creationId xmlns:a16="http://schemas.microsoft.com/office/drawing/2014/main" id="{63EF5E5D-FD68-D346-22CB-5FDADB0B0697}"/>
              </a:ext>
            </a:extLst>
          </p:cNvPr>
          <p:cNvCxnSpPr>
            <a:stCxn id="1103" idx="0"/>
          </p:cNvCxnSpPr>
          <p:nvPr>
            <p:custDataLst>
              <p:tags r:id="rId24"/>
            </p:custDataLst>
          </p:nvPr>
        </p:nvCxnSpPr>
        <p:spPr bwMode="auto">
          <a:xfrm flipV="1">
            <a:off x="4171517" y="4571836"/>
            <a:ext cx="1762057" cy="69733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5">
            <a:extLst>
              <a:ext uri="{FF2B5EF4-FFF2-40B4-BE49-F238E27FC236}">
                <a16:creationId xmlns:a16="http://schemas.microsoft.com/office/drawing/2014/main" id="{22356FD9-82D8-3AE5-3743-096B26CB359F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3965876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514D7D39-E1E7-660F-C85E-1B143C8428CC}"/>
              </a:ext>
            </a:extLst>
          </p:cNvPr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202447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1E2B939A-029F-8247-5F99-09BBA1FC9A85}"/>
              </a:ext>
            </a:extLst>
          </p:cNvPr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45051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400625C-C1EA-68E4-8B70-09D58722F9F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3645959" y="3846983"/>
            <a:ext cx="2841877" cy="880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连接符 242">
            <a:extLst>
              <a:ext uri="{FF2B5EF4-FFF2-40B4-BE49-F238E27FC236}">
                <a16:creationId xmlns:a16="http://schemas.microsoft.com/office/drawing/2014/main" id="{2034EE1B-C6BE-A10D-4526-894CCC3EB188}"/>
              </a:ext>
            </a:extLst>
          </p:cNvPr>
          <p:cNvCxnSpPr>
            <a:cxnSpLocks/>
            <a:stCxn id="48" idx="2"/>
            <a:endCxn id="1152" idx="0"/>
          </p:cNvCxnSpPr>
          <p:nvPr>
            <p:custDataLst>
              <p:tags r:id="rId29"/>
            </p:custDataLst>
          </p:nvPr>
        </p:nvCxnSpPr>
        <p:spPr>
          <a:xfrm flipH="1">
            <a:off x="3352923" y="2228644"/>
            <a:ext cx="2772240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5" name="直接连接符 243">
            <a:extLst>
              <a:ext uri="{FF2B5EF4-FFF2-40B4-BE49-F238E27FC236}">
                <a16:creationId xmlns:a16="http://schemas.microsoft.com/office/drawing/2014/main" id="{DB52D2FF-5CEE-D7D9-4712-3C16EAA98999}"/>
              </a:ext>
            </a:extLst>
          </p:cNvPr>
          <p:cNvCxnSpPr>
            <a:cxnSpLocks/>
            <a:stCxn id="47" idx="2"/>
            <a:endCxn id="1152" idx="0"/>
          </p:cNvCxnSpPr>
          <p:nvPr>
            <p:custDataLst>
              <p:tags r:id="rId30"/>
            </p:custDataLst>
          </p:nvPr>
        </p:nvCxnSpPr>
        <p:spPr>
          <a:xfrm flipH="1">
            <a:off x="3352923" y="2228644"/>
            <a:ext cx="3461825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6" name="直接连接符 244">
            <a:extLst>
              <a:ext uri="{FF2B5EF4-FFF2-40B4-BE49-F238E27FC236}">
                <a16:creationId xmlns:a16="http://schemas.microsoft.com/office/drawing/2014/main" id="{19EE954E-886E-51C8-ACB4-BB65561BA776}"/>
              </a:ext>
            </a:extLst>
          </p:cNvPr>
          <p:cNvCxnSpPr>
            <a:cxnSpLocks/>
            <a:stCxn id="41" idx="2"/>
            <a:endCxn id="1167" idx="0"/>
          </p:cNvCxnSpPr>
          <p:nvPr>
            <p:custDataLst>
              <p:tags r:id="rId31"/>
            </p:custDataLst>
          </p:nvPr>
        </p:nvCxnSpPr>
        <p:spPr>
          <a:xfrm flipH="1">
            <a:off x="2322094" y="1590384"/>
            <a:ext cx="440618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7" name="直接连接符 245">
            <a:extLst>
              <a:ext uri="{FF2B5EF4-FFF2-40B4-BE49-F238E27FC236}">
                <a16:creationId xmlns:a16="http://schemas.microsoft.com/office/drawing/2014/main" id="{A542627A-2A10-0A0C-83B6-1AFAF316315B}"/>
              </a:ext>
            </a:extLst>
          </p:cNvPr>
          <p:cNvCxnSpPr>
            <a:cxnSpLocks/>
            <a:stCxn id="40" idx="2"/>
            <a:endCxn id="1166" idx="0"/>
          </p:cNvCxnSpPr>
          <p:nvPr>
            <p:custDataLst>
              <p:tags r:id="rId32"/>
            </p:custDataLst>
          </p:nvPr>
        </p:nvCxnSpPr>
        <p:spPr>
          <a:xfrm flipH="1">
            <a:off x="1361586" y="1590384"/>
            <a:ext cx="482933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8" name="直接连接符 246">
            <a:extLst>
              <a:ext uri="{FF2B5EF4-FFF2-40B4-BE49-F238E27FC236}">
                <a16:creationId xmlns:a16="http://schemas.microsoft.com/office/drawing/2014/main" id="{7BADA344-C6DF-1695-B175-A10A977FF70C}"/>
              </a:ext>
            </a:extLst>
          </p:cNvPr>
          <p:cNvCxnSpPr>
            <a:cxnSpLocks/>
            <a:stCxn id="47" idx="2"/>
            <a:endCxn id="1153" idx="0"/>
          </p:cNvCxnSpPr>
          <p:nvPr>
            <p:custDataLst>
              <p:tags r:id="rId33"/>
            </p:custDataLst>
          </p:nvPr>
        </p:nvCxnSpPr>
        <p:spPr>
          <a:xfrm flipH="1">
            <a:off x="3797378" y="2228644"/>
            <a:ext cx="3017370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9" name="直接连接符 247">
            <a:extLst>
              <a:ext uri="{FF2B5EF4-FFF2-40B4-BE49-F238E27FC236}">
                <a16:creationId xmlns:a16="http://schemas.microsoft.com/office/drawing/2014/main" id="{7C85713C-3DF4-0E68-29C0-091E9197C822}"/>
              </a:ext>
            </a:extLst>
          </p:cNvPr>
          <p:cNvCxnSpPr>
            <a:cxnSpLocks/>
            <a:stCxn id="48" idx="2"/>
            <a:endCxn id="1153" idx="0"/>
          </p:cNvCxnSpPr>
          <p:nvPr>
            <p:custDataLst>
              <p:tags r:id="rId34"/>
            </p:custDataLst>
          </p:nvPr>
        </p:nvCxnSpPr>
        <p:spPr>
          <a:xfrm flipH="1">
            <a:off x="3797378" y="2228644"/>
            <a:ext cx="2327785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DA30DF7C-C665-8E63-24C1-A6D53DC71CA0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433163" y="1410384"/>
            <a:ext cx="274566" cy="180000"/>
          </a:xfrm>
          <a:prstGeom prst="rect">
            <a:avLst/>
          </a:prstGeom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4275541-B242-7811-B437-057CEB62955D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195598" y="1410384"/>
            <a:ext cx="274566" cy="180000"/>
          </a:xfrm>
          <a:prstGeom prst="rect">
            <a:avLst/>
          </a:prstGeom>
          <a:ln>
            <a:noFill/>
          </a:ln>
        </p:spPr>
      </p:pic>
      <p:cxnSp>
        <p:nvCxnSpPr>
          <p:cNvPr id="33" name="直接连接符 250">
            <a:extLst>
              <a:ext uri="{FF2B5EF4-FFF2-40B4-BE49-F238E27FC236}">
                <a16:creationId xmlns:a16="http://schemas.microsoft.com/office/drawing/2014/main" id="{DE4F4E1A-ECA5-518A-A817-B9E839DC22CD}"/>
              </a:ext>
            </a:extLst>
          </p:cNvPr>
          <p:cNvCxnSpPr>
            <a:cxnSpLocks/>
            <a:stCxn id="40" idx="1"/>
            <a:endCxn id="31" idx="3"/>
          </p:cNvCxnSpPr>
          <p:nvPr>
            <p:custDataLst>
              <p:tags r:id="rId37"/>
            </p:custDataLst>
          </p:nvPr>
        </p:nvCxnSpPr>
        <p:spPr>
          <a:xfrm flipH="1">
            <a:off x="5707729" y="1500384"/>
            <a:ext cx="35347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34" name="直接连接符 251">
            <a:extLst>
              <a:ext uri="{FF2B5EF4-FFF2-40B4-BE49-F238E27FC236}">
                <a16:creationId xmlns:a16="http://schemas.microsoft.com/office/drawing/2014/main" id="{16C7BEDE-6270-C71D-4BF2-196439CF0FEF}"/>
              </a:ext>
            </a:extLst>
          </p:cNvPr>
          <p:cNvCxnSpPr>
            <a:cxnSpLocks/>
            <a:stCxn id="32" idx="1"/>
            <a:endCxn id="41" idx="3"/>
          </p:cNvCxnSpPr>
          <p:nvPr>
            <p:custDataLst>
              <p:tags r:id="rId38"/>
            </p:custDataLst>
          </p:nvPr>
        </p:nvCxnSpPr>
        <p:spPr>
          <a:xfrm flipH="1">
            <a:off x="6858000" y="1500384"/>
            <a:ext cx="337598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FF94EDC-0F69-A570-E358-2617806B0736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5187798" y="1146426"/>
            <a:ext cx="724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7A4FC8-7550-8AF6-A6A5-DED99379C5C0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 flipH="1">
            <a:off x="7000369" y="1154231"/>
            <a:ext cx="715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cxnSp>
        <p:nvCxnSpPr>
          <p:cNvPr id="37" name="直接连接符 254">
            <a:extLst>
              <a:ext uri="{FF2B5EF4-FFF2-40B4-BE49-F238E27FC236}">
                <a16:creationId xmlns:a16="http://schemas.microsoft.com/office/drawing/2014/main" id="{B3CD5188-163B-25CD-4C2F-5275BAF1C3E8}"/>
              </a:ext>
            </a:extLst>
          </p:cNvPr>
          <p:cNvCxnSpPr>
            <a:cxnSpLocks/>
            <a:stCxn id="1136" idx="0"/>
            <a:endCxn id="1089" idx="2"/>
          </p:cNvCxnSpPr>
          <p:nvPr>
            <p:custDataLst>
              <p:tags r:id="rId41"/>
            </p:custDataLst>
          </p:nvPr>
        </p:nvCxnSpPr>
        <p:spPr>
          <a:xfrm flipH="1" flipV="1">
            <a:off x="7307671" y="4108063"/>
            <a:ext cx="1558959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255">
            <a:extLst>
              <a:ext uri="{FF2B5EF4-FFF2-40B4-BE49-F238E27FC236}">
                <a16:creationId xmlns:a16="http://schemas.microsoft.com/office/drawing/2014/main" id="{600CD3F0-1B70-4AF1-D6B2-8785E5133B94}"/>
              </a:ext>
            </a:extLst>
          </p:cNvPr>
          <p:cNvCxnSpPr>
            <a:cxnSpLocks/>
            <a:stCxn id="1089" idx="2"/>
            <a:endCxn id="1140" idx="0"/>
          </p:cNvCxnSpPr>
          <p:nvPr>
            <p:custDataLst>
              <p:tags r:id="rId42"/>
            </p:custDataLst>
          </p:nvPr>
        </p:nvCxnSpPr>
        <p:spPr>
          <a:xfrm>
            <a:off x="7307671" y="4108063"/>
            <a:ext cx="2151953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EFBADCD8-6986-8D53-580E-0367C62B2C3D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199" y="1410384"/>
            <a:ext cx="259443" cy="180000"/>
          </a:xfrm>
          <a:prstGeom prst="rect">
            <a:avLst/>
          </a:prstGeom>
          <a:ln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2251908-0796-FDDC-9B22-5C4D0C217B0B}"/>
              </a:ext>
            </a:extLst>
          </p:cNvPr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557" y="1410384"/>
            <a:ext cx="259443" cy="180000"/>
          </a:xfrm>
          <a:prstGeom prst="rect">
            <a:avLst/>
          </a:prstGeom>
          <a:ln>
            <a:noFill/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B5A04499-73BB-7973-5D37-C9B5F3BA2525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5882519" y="1301029"/>
            <a:ext cx="1157524" cy="39389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连接符 260">
            <a:extLst>
              <a:ext uri="{FF2B5EF4-FFF2-40B4-BE49-F238E27FC236}">
                <a16:creationId xmlns:a16="http://schemas.microsoft.com/office/drawing/2014/main" id="{91AED1E5-DC5B-8BD6-13C1-392A1BDBC83B}"/>
              </a:ext>
            </a:extLst>
          </p:cNvPr>
          <p:cNvCxnSpPr>
            <a:cxnSpLocks/>
            <a:stCxn id="41" idx="2"/>
            <a:endCxn id="48" idx="0"/>
          </p:cNvCxnSpPr>
          <p:nvPr>
            <p:custDataLst>
              <p:tags r:id="rId46"/>
            </p:custDataLst>
          </p:nvPr>
        </p:nvCxnSpPr>
        <p:spPr>
          <a:xfrm flipH="1">
            <a:off x="6125163" y="1590384"/>
            <a:ext cx="603116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直接连接符 261">
            <a:extLst>
              <a:ext uri="{FF2B5EF4-FFF2-40B4-BE49-F238E27FC236}">
                <a16:creationId xmlns:a16="http://schemas.microsoft.com/office/drawing/2014/main" id="{AB9B8677-B0CD-88C7-9641-4FCDCD135521}"/>
              </a:ext>
            </a:extLst>
          </p:cNvPr>
          <p:cNvCxnSpPr>
            <a:cxnSpLocks/>
            <a:stCxn id="48" idx="0"/>
            <a:endCxn id="40" idx="2"/>
          </p:cNvCxnSpPr>
          <p:nvPr>
            <p:custDataLst>
              <p:tags r:id="rId47"/>
            </p:custDataLst>
          </p:nvPr>
        </p:nvCxnSpPr>
        <p:spPr>
          <a:xfrm flipV="1">
            <a:off x="6125163" y="1590384"/>
            <a:ext cx="65758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5" name="直接连接符 262">
            <a:extLst>
              <a:ext uri="{FF2B5EF4-FFF2-40B4-BE49-F238E27FC236}">
                <a16:creationId xmlns:a16="http://schemas.microsoft.com/office/drawing/2014/main" id="{4E699256-E280-232B-B52F-63419A229115}"/>
              </a:ext>
            </a:extLst>
          </p:cNvPr>
          <p:cNvCxnSpPr>
            <a:cxnSpLocks/>
            <a:stCxn id="47" idx="0"/>
            <a:endCxn id="40" idx="2"/>
          </p:cNvCxnSpPr>
          <p:nvPr>
            <p:custDataLst>
              <p:tags r:id="rId48"/>
            </p:custDataLst>
          </p:nvPr>
        </p:nvCxnSpPr>
        <p:spPr>
          <a:xfrm flipH="1" flipV="1">
            <a:off x="6190921" y="1590384"/>
            <a:ext cx="623827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直接连接符 263">
            <a:extLst>
              <a:ext uri="{FF2B5EF4-FFF2-40B4-BE49-F238E27FC236}">
                <a16:creationId xmlns:a16="http://schemas.microsoft.com/office/drawing/2014/main" id="{2D963390-129E-29AB-782F-43A90E1AF3E4}"/>
              </a:ext>
            </a:extLst>
          </p:cNvPr>
          <p:cNvCxnSpPr>
            <a:cxnSpLocks/>
            <a:stCxn id="47" idx="0"/>
            <a:endCxn id="41" idx="2"/>
          </p:cNvCxnSpPr>
          <p:nvPr>
            <p:custDataLst>
              <p:tags r:id="rId49"/>
            </p:custDataLst>
          </p:nvPr>
        </p:nvCxnSpPr>
        <p:spPr>
          <a:xfrm flipH="1" flipV="1">
            <a:off x="6728279" y="1590384"/>
            <a:ext cx="86469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5B3A90AE-EAC8-E7E9-1C76-77C11697E0DB}"/>
              </a:ext>
            </a:extLst>
          </p:cNvPr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679" y="2048644"/>
            <a:ext cx="264138" cy="180000"/>
          </a:xfrm>
          <a:prstGeom prst="rect">
            <a:avLst/>
          </a:prstGeom>
          <a:ln>
            <a:noFill/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42B9531-CFB5-63AD-B131-D569EA75A9F6}"/>
              </a:ext>
            </a:extLst>
          </p:cNvPr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094" y="2048644"/>
            <a:ext cx="264138" cy="180000"/>
          </a:xfrm>
          <a:prstGeom prst="rect">
            <a:avLst/>
          </a:prstGeom>
          <a:ln>
            <a:noFill/>
          </a:ln>
        </p:spPr>
      </p:pic>
      <p:sp>
        <p:nvSpPr>
          <p:cNvPr id="1168" name="矩形 1167">
            <a:extLst>
              <a:ext uri="{FF2B5EF4-FFF2-40B4-BE49-F238E27FC236}">
                <a16:creationId xmlns:a16="http://schemas.microsoft.com/office/drawing/2014/main" id="{FB7F370D-CE9D-C149-279B-BB65685C8CA1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911174" y="2505643"/>
            <a:ext cx="1838178" cy="101153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69" name="文本框 1168">
            <a:extLst>
              <a:ext uri="{FF2B5EF4-FFF2-40B4-BE49-F238E27FC236}">
                <a16:creationId xmlns:a16="http://schemas.microsoft.com/office/drawing/2014/main" id="{D3323631-9F3D-1B2C-B6E4-F1F2CDCD92CE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1008122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带内管理区</a:t>
            </a:r>
          </a:p>
        </p:txBody>
      </p:sp>
      <p:pic>
        <p:nvPicPr>
          <p:cNvPr id="1170" name="图片 1169">
            <a:extLst>
              <a:ext uri="{FF2B5EF4-FFF2-40B4-BE49-F238E27FC236}">
                <a16:creationId xmlns:a16="http://schemas.microsoft.com/office/drawing/2014/main" id="{FAEC4F28-13F5-2F88-0C76-587860456082}"/>
              </a:ext>
            </a:extLst>
          </p:cNvPr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11" y="3138051"/>
            <a:ext cx="262723" cy="180000"/>
          </a:xfrm>
          <a:prstGeom prst="rect">
            <a:avLst/>
          </a:prstGeom>
          <a:ln>
            <a:noFill/>
          </a:ln>
        </p:spPr>
      </p:pic>
      <p:pic>
        <p:nvPicPr>
          <p:cNvPr id="1171" name="图片 1170">
            <a:extLst>
              <a:ext uri="{FF2B5EF4-FFF2-40B4-BE49-F238E27FC236}">
                <a16:creationId xmlns:a16="http://schemas.microsoft.com/office/drawing/2014/main" id="{5CBD6158-5B08-58C2-73CE-7250F18FF212}"/>
              </a:ext>
            </a:extLst>
          </p:cNvPr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84" y="3138051"/>
            <a:ext cx="262724" cy="180000"/>
          </a:xfrm>
          <a:prstGeom prst="rect">
            <a:avLst/>
          </a:prstGeom>
          <a:ln>
            <a:noFill/>
          </a:ln>
        </p:spPr>
      </p:pic>
      <p:pic>
        <p:nvPicPr>
          <p:cNvPr id="1166" name="图片 1165">
            <a:extLst>
              <a:ext uri="{FF2B5EF4-FFF2-40B4-BE49-F238E27FC236}">
                <a16:creationId xmlns:a16="http://schemas.microsoft.com/office/drawing/2014/main" id="{E519B6B4-4171-D82E-E07C-E65B57775B3F}"/>
              </a:ext>
            </a:extLst>
          </p:cNvPr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79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67" name="图片 1166">
            <a:extLst>
              <a:ext uri="{FF2B5EF4-FFF2-40B4-BE49-F238E27FC236}">
                <a16:creationId xmlns:a16="http://schemas.microsoft.com/office/drawing/2014/main" id="{56EB30A0-FB74-1207-9934-A1936781C247}"/>
              </a:ext>
            </a:extLst>
          </p:cNvPr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487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56" name="图片 1155">
            <a:extLst>
              <a:ext uri="{FF2B5EF4-FFF2-40B4-BE49-F238E27FC236}">
                <a16:creationId xmlns:a16="http://schemas.microsoft.com/office/drawing/2014/main" id="{0C09DBE5-841E-BE91-77D9-809E434BEF44}"/>
              </a:ext>
            </a:extLst>
          </p:cNvPr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092" y="3138051"/>
            <a:ext cx="262725" cy="180000"/>
          </a:xfrm>
          <a:prstGeom prst="rect">
            <a:avLst/>
          </a:prstGeom>
          <a:ln>
            <a:noFill/>
          </a:ln>
        </p:spPr>
      </p:pic>
      <p:cxnSp>
        <p:nvCxnSpPr>
          <p:cNvPr id="1160" name="直接连接符 418">
            <a:extLst>
              <a:ext uri="{FF2B5EF4-FFF2-40B4-BE49-F238E27FC236}">
                <a16:creationId xmlns:a16="http://schemas.microsoft.com/office/drawing/2014/main" id="{3B14A1E2-6F15-04CA-E172-F783885F782E}"/>
              </a:ext>
            </a:extLst>
          </p:cNvPr>
          <p:cNvCxnSpPr>
            <a:cxnSpLocks/>
            <a:stCxn id="1167" idx="2"/>
            <a:endCxn id="1156" idx="0"/>
          </p:cNvCxnSpPr>
          <p:nvPr>
            <p:custDataLst>
              <p:tags r:id="rId59"/>
            </p:custDataLst>
          </p:nvPr>
        </p:nvCxnSpPr>
        <p:spPr>
          <a:xfrm flipH="1">
            <a:off x="2103455" y="2866137"/>
            <a:ext cx="218639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1" name="直接连接符 419">
            <a:extLst>
              <a:ext uri="{FF2B5EF4-FFF2-40B4-BE49-F238E27FC236}">
                <a16:creationId xmlns:a16="http://schemas.microsoft.com/office/drawing/2014/main" id="{2DDDAB34-1912-8F70-2E19-08DF1C3FC731}"/>
              </a:ext>
            </a:extLst>
          </p:cNvPr>
          <p:cNvCxnSpPr>
            <a:cxnSpLocks/>
            <a:stCxn id="1166" idx="2"/>
            <a:endCxn id="1171" idx="0"/>
          </p:cNvCxnSpPr>
          <p:nvPr>
            <p:custDataLst>
              <p:tags r:id="rId60"/>
            </p:custDataLst>
          </p:nvPr>
        </p:nvCxnSpPr>
        <p:spPr>
          <a:xfrm>
            <a:off x="1361586" y="2866137"/>
            <a:ext cx="231760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2" name="直接连接符 420">
            <a:extLst>
              <a:ext uri="{FF2B5EF4-FFF2-40B4-BE49-F238E27FC236}">
                <a16:creationId xmlns:a16="http://schemas.microsoft.com/office/drawing/2014/main" id="{22F3EFBB-DE6F-CBC4-41A9-EC0E228A17F4}"/>
              </a:ext>
            </a:extLst>
          </p:cNvPr>
          <p:cNvCxnSpPr>
            <a:cxnSpLocks/>
            <a:stCxn id="1166" idx="2"/>
            <a:endCxn id="1170" idx="0"/>
          </p:cNvCxnSpPr>
          <p:nvPr>
            <p:custDataLst>
              <p:tags r:id="rId61"/>
            </p:custDataLst>
          </p:nvPr>
        </p:nvCxnSpPr>
        <p:spPr>
          <a:xfrm flipH="1">
            <a:off x="1121373" y="2866137"/>
            <a:ext cx="240213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165" name="文本框 1164">
            <a:extLst>
              <a:ext uri="{FF2B5EF4-FFF2-40B4-BE49-F238E27FC236}">
                <a16:creationId xmlns:a16="http://schemas.microsoft.com/office/drawing/2014/main" id="{9D8766FB-26FA-08D1-16F4-4D9BCE97CAC5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1399034" y="2660478"/>
            <a:ext cx="896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汇聚交换机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417665-C4D9-4BE8-7B45-D50E8241BCC8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6975714" y="2051321"/>
            <a:ext cx="992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3765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 defTabSz="913399">
              <a:defRPr/>
            </a:pP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</a:rPr>
              <a:t>业务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</a:rPr>
              <a:t>Spine</a:t>
            </a:r>
            <a:endParaRPr lang="zh-CN" altLang="en-US" sz="1000" kern="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51" name="直接连接符 268">
            <a:extLst>
              <a:ext uri="{FF2B5EF4-FFF2-40B4-BE49-F238E27FC236}">
                <a16:creationId xmlns:a16="http://schemas.microsoft.com/office/drawing/2014/main" id="{49F5DD3D-DCF1-4758-59C6-368438AF5051}"/>
              </a:ext>
            </a:extLst>
          </p:cNvPr>
          <p:cNvCxnSpPr>
            <a:cxnSpLocks/>
            <a:stCxn id="1135" idx="0"/>
            <a:endCxn id="22" idx="2"/>
          </p:cNvCxnSpPr>
          <p:nvPr>
            <p:custDataLst>
              <p:tags r:id="rId64"/>
            </p:custDataLst>
          </p:nvPr>
        </p:nvCxnSpPr>
        <p:spPr>
          <a:xfrm flipH="1" flipV="1">
            <a:off x="5066898" y="4727159"/>
            <a:ext cx="3206738" cy="53495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269">
            <a:extLst>
              <a:ext uri="{FF2B5EF4-FFF2-40B4-BE49-F238E27FC236}">
                <a16:creationId xmlns:a16="http://schemas.microsoft.com/office/drawing/2014/main" id="{14B8D6B7-8E23-C120-7032-1BAE61ED71B4}"/>
              </a:ext>
            </a:extLst>
          </p:cNvPr>
          <p:cNvCxnSpPr>
            <a:cxnSpLocks/>
            <a:stCxn id="1141" idx="0"/>
            <a:endCxn id="22" idx="2"/>
          </p:cNvCxnSpPr>
          <p:nvPr>
            <p:custDataLst>
              <p:tags r:id="rId65"/>
            </p:custDataLst>
          </p:nvPr>
        </p:nvCxnSpPr>
        <p:spPr>
          <a:xfrm flipH="1" flipV="1">
            <a:off x="5066898" y="4727159"/>
            <a:ext cx="2616134" cy="53564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6" name="文本框 1145">
            <a:extLst>
              <a:ext uri="{FF2B5EF4-FFF2-40B4-BE49-F238E27FC236}">
                <a16:creationId xmlns:a16="http://schemas.microsoft.com/office/drawing/2014/main" id="{F2BF10D5-67B2-B010-6DBF-582206CD2587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3558985" y="3289610"/>
            <a:ext cx="908644" cy="2131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8" name="文本框 1147">
            <a:extLst>
              <a:ext uri="{FF2B5EF4-FFF2-40B4-BE49-F238E27FC236}">
                <a16:creationId xmlns:a16="http://schemas.microsoft.com/office/drawing/2014/main" id="{EDA3893B-C4BD-D2E1-35B3-A409543D056C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3024525" y="2604026"/>
            <a:ext cx="1111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管理业务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Leaf</a:t>
            </a:r>
          </a:p>
        </p:txBody>
      </p:sp>
      <p:grpSp>
        <p:nvGrpSpPr>
          <p:cNvPr id="1150" name="组合 1149">
            <a:extLst>
              <a:ext uri="{FF2B5EF4-FFF2-40B4-BE49-F238E27FC236}">
                <a16:creationId xmlns:a16="http://schemas.microsoft.com/office/drawing/2014/main" id="{5D0B94AF-FB53-1E45-D3AC-2185F533BC52}"/>
              </a:ext>
            </a:extLst>
          </p:cNvPr>
          <p:cNvGrpSpPr/>
          <p:nvPr/>
        </p:nvGrpSpPr>
        <p:grpSpPr>
          <a:xfrm>
            <a:off x="3233640" y="3005803"/>
            <a:ext cx="683021" cy="175155"/>
            <a:chOff x="2774267" y="4048913"/>
            <a:chExt cx="756682" cy="216522"/>
          </a:xfrm>
        </p:grpSpPr>
        <p:pic>
          <p:nvPicPr>
            <p:cNvPr id="1152" name="图片 1151">
              <a:extLst>
                <a:ext uri="{FF2B5EF4-FFF2-40B4-BE49-F238E27FC236}">
                  <a16:creationId xmlns:a16="http://schemas.microsoft.com/office/drawing/2014/main" id="{1A75BB31-3474-3A5D-3FCC-E49F78131BE9}"/>
                </a:ext>
              </a:extLst>
            </p:cNvPr>
            <p:cNvPicPr>
              <a:picLocks noChangeAspect="1"/>
            </p:cNvPicPr>
            <p:nvPr>
              <p:custDataLst>
                <p:tags r:id="rId157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4267" y="4048913"/>
              <a:ext cx="264294" cy="2160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3" name="图片 1152">
              <a:extLst>
                <a:ext uri="{FF2B5EF4-FFF2-40B4-BE49-F238E27FC236}">
                  <a16:creationId xmlns:a16="http://schemas.microsoft.com/office/drawing/2014/main" id="{CA6B1C7F-77F7-297C-51C4-5694ACF02E27}"/>
                </a:ext>
              </a:extLst>
            </p:cNvPr>
            <p:cNvPicPr>
              <a:picLocks noChangeAspect="1"/>
            </p:cNvPicPr>
            <p:nvPr>
              <p:custDataLst>
                <p:tags r:id="rId158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653" y="4049368"/>
              <a:ext cx="264296" cy="21606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54" name="直接连接符 271">
            <a:extLst>
              <a:ext uri="{FF2B5EF4-FFF2-40B4-BE49-F238E27FC236}">
                <a16:creationId xmlns:a16="http://schemas.microsoft.com/office/drawing/2014/main" id="{9A67BCBB-54AB-2590-7F62-6092DCE58542}"/>
              </a:ext>
            </a:extLst>
          </p:cNvPr>
          <p:cNvCxnSpPr>
            <a:cxnSpLocks/>
            <a:stCxn id="1152" idx="2"/>
            <a:endCxn id="1279" idx="0"/>
          </p:cNvCxnSpPr>
          <p:nvPr>
            <p:custDataLst>
              <p:tags r:id="rId68"/>
            </p:custDataLst>
          </p:nvPr>
        </p:nvCxnSpPr>
        <p:spPr>
          <a:xfrm flipH="1">
            <a:off x="2794224" y="3180590"/>
            <a:ext cx="558699" cy="1974258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272">
            <a:extLst>
              <a:ext uri="{FF2B5EF4-FFF2-40B4-BE49-F238E27FC236}">
                <a16:creationId xmlns:a16="http://schemas.microsoft.com/office/drawing/2014/main" id="{F96DB7F7-DF2E-4DD6-F09C-B3F45A8D71D2}"/>
              </a:ext>
            </a:extLst>
          </p:cNvPr>
          <p:cNvCxnSpPr>
            <a:cxnSpLocks/>
            <a:stCxn id="1153" idx="2"/>
            <a:endCxn id="1279" idx="0"/>
          </p:cNvCxnSpPr>
          <p:nvPr>
            <p:custDataLst>
              <p:tags r:id="rId69"/>
            </p:custDataLst>
          </p:nvPr>
        </p:nvCxnSpPr>
        <p:spPr>
          <a:xfrm flipH="1">
            <a:off x="2794224" y="3180958"/>
            <a:ext cx="1003154" cy="197389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9D14DFB-B73D-7F7A-DB42-D2B72323A2D6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4612455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3F554B9-5F89-52D5-8DCA-8906FB36FF26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5274336" y="3278755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EF4F8D6-D2A5-0787-1187-FD101390CDDA}"/>
              </a:ext>
            </a:extLst>
          </p:cNvPr>
          <p:cNvGrpSpPr/>
          <p:nvPr/>
        </p:nvGrpSpPr>
        <p:grpSpPr>
          <a:xfrm>
            <a:off x="4779357" y="3009049"/>
            <a:ext cx="735725" cy="181895"/>
            <a:chOff x="2767672" y="4060285"/>
            <a:chExt cx="690940" cy="223744"/>
          </a:xfrm>
        </p:grpSpPr>
        <p:pic>
          <p:nvPicPr>
            <p:cNvPr id="1144" name="图片 1143">
              <a:extLst>
                <a:ext uri="{FF2B5EF4-FFF2-40B4-BE49-F238E27FC236}">
                  <a16:creationId xmlns:a16="http://schemas.microsoft.com/office/drawing/2014/main" id="{BD171E8F-20CA-9AC6-AC7A-D7492F78C852}"/>
                </a:ext>
              </a:extLst>
            </p:cNvPr>
            <p:cNvPicPr>
              <a:picLocks noChangeAspect="1"/>
            </p:cNvPicPr>
            <p:nvPr>
              <p:custDataLst>
                <p:tags r:id="rId155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7672" y="4062617"/>
              <a:ext cx="224986" cy="2214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5" name="图片 1144">
              <a:extLst>
                <a:ext uri="{FF2B5EF4-FFF2-40B4-BE49-F238E27FC236}">
                  <a16:creationId xmlns:a16="http://schemas.microsoft.com/office/drawing/2014/main" id="{73908DCC-93B9-0461-C739-A1E875AA4148}"/>
                </a:ext>
              </a:extLst>
            </p:cNvPr>
            <p:cNvPicPr>
              <a:picLocks noChangeAspect="1"/>
            </p:cNvPicPr>
            <p:nvPr>
              <p:custDataLst>
                <p:tags r:id="rId156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625" y="4060285"/>
              <a:ext cx="224987" cy="22141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61" name="直接连接符 278">
            <a:extLst>
              <a:ext uri="{FF2B5EF4-FFF2-40B4-BE49-F238E27FC236}">
                <a16:creationId xmlns:a16="http://schemas.microsoft.com/office/drawing/2014/main" id="{0CCA2E0B-7F69-6F64-C404-7769072295F4}"/>
              </a:ext>
            </a:extLst>
          </p:cNvPr>
          <p:cNvCxnSpPr>
            <a:cxnSpLocks/>
            <a:stCxn id="1170" idx="2"/>
            <a:endCxn id="1091" idx="0"/>
          </p:cNvCxnSpPr>
          <p:nvPr>
            <p:custDataLst>
              <p:tags r:id="rId72"/>
            </p:custDataLst>
          </p:nvPr>
        </p:nvCxnSpPr>
        <p:spPr>
          <a:xfrm>
            <a:off x="1121373" y="3318051"/>
            <a:ext cx="574973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连接符 279">
            <a:extLst>
              <a:ext uri="{FF2B5EF4-FFF2-40B4-BE49-F238E27FC236}">
                <a16:creationId xmlns:a16="http://schemas.microsoft.com/office/drawing/2014/main" id="{8C984C09-9E47-A43F-F699-FFA3C580DB19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73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F7A5B21-7F9C-F579-EF40-7BEBEDF5B2B3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6765726" y="5100813"/>
            <a:ext cx="2988618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130" name="直接连接符 388">
            <a:extLst>
              <a:ext uri="{FF2B5EF4-FFF2-40B4-BE49-F238E27FC236}">
                <a16:creationId xmlns:a16="http://schemas.microsoft.com/office/drawing/2014/main" id="{7E3224BB-4FCC-1F78-9E09-90DB07BBA2E1}"/>
              </a:ext>
            </a:extLst>
          </p:cNvPr>
          <p:cNvCxnSpPr>
            <a:stCxn id="1137" idx="0"/>
            <a:endCxn id="1136" idx="2"/>
          </p:cNvCxnSpPr>
          <p:nvPr>
            <p:custDataLst>
              <p:tags r:id="rId75"/>
            </p:custDataLst>
          </p:nvPr>
        </p:nvCxnSpPr>
        <p:spPr bwMode="auto">
          <a:xfrm flipV="1">
            <a:off x="7878659" y="5403642"/>
            <a:ext cx="987971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1" name="直接连接符 389">
            <a:extLst>
              <a:ext uri="{FF2B5EF4-FFF2-40B4-BE49-F238E27FC236}">
                <a16:creationId xmlns:a16="http://schemas.microsoft.com/office/drawing/2014/main" id="{060790D0-ECAB-F6C9-0693-A6F41A830AD5}"/>
              </a:ext>
            </a:extLst>
          </p:cNvPr>
          <p:cNvCxnSpPr>
            <a:stCxn id="1138" idx="0"/>
            <a:endCxn id="1136" idx="2"/>
          </p:cNvCxnSpPr>
          <p:nvPr>
            <p:custDataLst>
              <p:tags r:id="rId76"/>
            </p:custDataLst>
          </p:nvPr>
        </p:nvCxnSpPr>
        <p:spPr bwMode="auto">
          <a:xfrm flipH="1" flipV="1">
            <a:off x="8866630" y="5403642"/>
            <a:ext cx="73848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2" name="文本框 1131">
            <a:extLst>
              <a:ext uri="{FF2B5EF4-FFF2-40B4-BE49-F238E27FC236}">
                <a16:creationId xmlns:a16="http://schemas.microsoft.com/office/drawing/2014/main" id="{51CE660A-01B3-F702-7991-C1E61A273DEE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6646211" y="5221750"/>
            <a:ext cx="893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33" name="直接连接符 391">
            <a:extLst>
              <a:ext uri="{FF2B5EF4-FFF2-40B4-BE49-F238E27FC236}">
                <a16:creationId xmlns:a16="http://schemas.microsoft.com/office/drawing/2014/main" id="{83E0DFCF-F232-1950-9703-1E9D837DF9B9}"/>
              </a:ext>
            </a:extLst>
          </p:cNvPr>
          <p:cNvCxnSpPr>
            <a:stCxn id="1137" idx="0"/>
            <a:endCxn id="1135" idx="2"/>
          </p:cNvCxnSpPr>
          <p:nvPr>
            <p:custDataLst>
              <p:tags r:id="rId78"/>
            </p:custDataLst>
          </p:nvPr>
        </p:nvCxnSpPr>
        <p:spPr bwMode="auto">
          <a:xfrm flipV="1">
            <a:off x="7878659" y="5403642"/>
            <a:ext cx="394977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4" name="直接连接符 392">
            <a:extLst>
              <a:ext uri="{FF2B5EF4-FFF2-40B4-BE49-F238E27FC236}">
                <a16:creationId xmlns:a16="http://schemas.microsoft.com/office/drawing/2014/main" id="{F1A32D5C-20D8-32CB-40E4-9C66D65BAF84}"/>
              </a:ext>
            </a:extLst>
          </p:cNvPr>
          <p:cNvCxnSpPr>
            <a:stCxn id="1138" idx="0"/>
            <a:endCxn id="1135" idx="2"/>
          </p:cNvCxnSpPr>
          <p:nvPr>
            <p:custDataLst>
              <p:tags r:id="rId79"/>
            </p:custDataLst>
          </p:nvPr>
        </p:nvCxnSpPr>
        <p:spPr bwMode="auto">
          <a:xfrm flipH="1" flipV="1">
            <a:off x="8273636" y="5403642"/>
            <a:ext cx="666842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35" name="Picture 148">
            <a:extLst>
              <a:ext uri="{FF2B5EF4-FFF2-40B4-BE49-F238E27FC236}">
                <a16:creationId xmlns:a16="http://schemas.microsoft.com/office/drawing/2014/main" id="{13C17AB3-6501-E4A8-5919-2306EE9CA02A}"/>
              </a:ext>
            </a:extLst>
          </p:cNvPr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245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" name="Picture 148">
            <a:extLst>
              <a:ext uri="{FF2B5EF4-FFF2-40B4-BE49-F238E27FC236}">
                <a16:creationId xmlns:a16="http://schemas.microsoft.com/office/drawing/2014/main" id="{89EC1000-4AF1-1F86-4986-74C0FDDB13D6}"/>
              </a:ext>
            </a:extLst>
          </p:cNvPr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1239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7" name="Picture 148">
            <a:extLst>
              <a:ext uri="{FF2B5EF4-FFF2-40B4-BE49-F238E27FC236}">
                <a16:creationId xmlns:a16="http://schemas.microsoft.com/office/drawing/2014/main" id="{E61E667A-55AD-C5B1-659A-1D9D2DB9B350}"/>
              </a:ext>
            </a:extLst>
          </p:cNvPr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2733" y="5681311"/>
            <a:ext cx="511852" cy="14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8" name="Picture 148">
            <a:extLst>
              <a:ext uri="{FF2B5EF4-FFF2-40B4-BE49-F238E27FC236}">
                <a16:creationId xmlns:a16="http://schemas.microsoft.com/office/drawing/2014/main" id="{3112EAFF-4062-992A-C773-67E878396166}"/>
              </a:ext>
            </a:extLst>
          </p:cNvPr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5087" y="5681310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9" name="文本框 1138">
            <a:extLst>
              <a:ext uri="{FF2B5EF4-FFF2-40B4-BE49-F238E27FC236}">
                <a16:creationId xmlns:a16="http://schemas.microsoft.com/office/drawing/2014/main" id="{453508A4-448B-4629-BCB5-03A9203E4722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6720359" y="5645216"/>
            <a:ext cx="846800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pic>
        <p:nvPicPr>
          <p:cNvPr id="1140" name="Picture 148">
            <a:extLst>
              <a:ext uri="{FF2B5EF4-FFF2-40B4-BE49-F238E27FC236}">
                <a16:creationId xmlns:a16="http://schemas.microsoft.com/office/drawing/2014/main" id="{8E793966-7BDA-D505-B508-75DB9CD282EE}"/>
              </a:ext>
            </a:extLst>
          </p:cNvPr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4233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1" name="Picture 148">
            <a:extLst>
              <a:ext uri="{FF2B5EF4-FFF2-40B4-BE49-F238E27FC236}">
                <a16:creationId xmlns:a16="http://schemas.microsoft.com/office/drawing/2014/main" id="{EB3BA5D1-69E2-1E39-279B-2BB08288D01E}"/>
              </a:ext>
            </a:extLst>
          </p:cNvPr>
          <p:cNvPicPr>
            <a:picLocks noChangeAspect="1"/>
          </p:cNvPicPr>
          <p:nvPr>
            <p:custDataLst>
              <p:tags r:id="rId86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0032" y="5262808"/>
            <a:ext cx="486000" cy="14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42" name="直接连接符 400">
            <a:extLst>
              <a:ext uri="{FF2B5EF4-FFF2-40B4-BE49-F238E27FC236}">
                <a16:creationId xmlns:a16="http://schemas.microsoft.com/office/drawing/2014/main" id="{9D0DC4D4-5B82-70CE-472B-EDCA0533FEDD}"/>
              </a:ext>
            </a:extLst>
          </p:cNvPr>
          <p:cNvCxnSpPr>
            <a:stCxn id="1138" idx="0"/>
            <a:endCxn id="1140" idx="2"/>
          </p:cNvCxnSpPr>
          <p:nvPr>
            <p:custDataLst>
              <p:tags r:id="rId87"/>
            </p:custDataLst>
          </p:nvPr>
        </p:nvCxnSpPr>
        <p:spPr bwMode="auto">
          <a:xfrm flipV="1">
            <a:off x="8940478" y="5403642"/>
            <a:ext cx="519146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3" name="直接连接符 401">
            <a:extLst>
              <a:ext uri="{FF2B5EF4-FFF2-40B4-BE49-F238E27FC236}">
                <a16:creationId xmlns:a16="http://schemas.microsoft.com/office/drawing/2014/main" id="{10453932-489C-7B8A-CCE3-83BD089A2470}"/>
              </a:ext>
            </a:extLst>
          </p:cNvPr>
          <p:cNvCxnSpPr>
            <a:stCxn id="1137" idx="0"/>
            <a:endCxn id="1141" idx="2"/>
          </p:cNvCxnSpPr>
          <p:nvPr>
            <p:custDataLst>
              <p:tags r:id="rId88"/>
            </p:custDataLst>
          </p:nvPr>
        </p:nvCxnSpPr>
        <p:spPr bwMode="auto">
          <a:xfrm flipH="1" flipV="1">
            <a:off x="7683032" y="5402953"/>
            <a:ext cx="195627" cy="27835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" name="直接连接符 282">
            <a:extLst>
              <a:ext uri="{FF2B5EF4-FFF2-40B4-BE49-F238E27FC236}">
                <a16:creationId xmlns:a16="http://schemas.microsoft.com/office/drawing/2014/main" id="{8505C1A5-50DE-87E8-C6BD-15032DE00F90}"/>
              </a:ext>
            </a:extLst>
          </p:cNvPr>
          <p:cNvCxnSpPr>
            <a:cxnSpLocks/>
            <a:stCxn id="1128" idx="2"/>
            <a:endCxn id="1090" idx="0"/>
          </p:cNvCxnSpPr>
          <p:nvPr>
            <p:custDataLst>
              <p:tags r:id="rId89"/>
            </p:custDataLst>
          </p:nvPr>
        </p:nvCxnSpPr>
        <p:spPr>
          <a:xfrm>
            <a:off x="8127504" y="3180532"/>
            <a:ext cx="1021123" cy="768436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8" name="矩形 1027">
            <a:extLst>
              <a:ext uri="{FF2B5EF4-FFF2-40B4-BE49-F238E27FC236}">
                <a16:creationId xmlns:a16="http://schemas.microsoft.com/office/drawing/2014/main" id="{F00613DE-5C2A-756B-3AA8-78B52014CC93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7804135" y="2905259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7EB41B50-C645-CCF9-AC40-32999B4156B7}"/>
              </a:ext>
            </a:extLst>
          </p:cNvPr>
          <p:cNvSpPr txBox="1"/>
          <p:nvPr>
            <p:custDataLst>
              <p:tags r:id="rId91"/>
            </p:custDataLst>
          </p:nvPr>
        </p:nvSpPr>
        <p:spPr>
          <a:xfrm>
            <a:off x="8573621" y="3294220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8E39DFD3-3015-B4CB-526B-4A08A47F713A}"/>
              </a:ext>
            </a:extLst>
          </p:cNvPr>
          <p:cNvGrpSpPr/>
          <p:nvPr/>
        </p:nvGrpSpPr>
        <p:grpSpPr>
          <a:xfrm>
            <a:off x="8005356" y="3000532"/>
            <a:ext cx="659480" cy="185697"/>
            <a:chOff x="2734649" y="4050404"/>
            <a:chExt cx="735683" cy="229846"/>
          </a:xfrm>
        </p:grpSpPr>
        <p:pic>
          <p:nvPicPr>
            <p:cNvPr id="1128" name="图片 1127">
              <a:extLst>
                <a:ext uri="{FF2B5EF4-FFF2-40B4-BE49-F238E27FC236}">
                  <a16:creationId xmlns:a16="http://schemas.microsoft.com/office/drawing/2014/main" id="{E833C78C-599A-5ADD-F276-BD634C483568}"/>
                </a:ext>
              </a:extLst>
            </p:cNvPr>
            <p:cNvPicPr>
              <a:picLocks noChangeAspect="1"/>
            </p:cNvPicPr>
            <p:nvPr>
              <p:custDataLst>
                <p:tags r:id="rId153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649" y="4050404"/>
              <a:ext cx="272524" cy="2227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B97301AE-773F-DCB3-D54B-849B63150CD3}"/>
                </a:ext>
              </a:extLst>
            </p:cNvPr>
            <p:cNvPicPr>
              <a:picLocks noChangeAspect="1"/>
            </p:cNvPicPr>
            <p:nvPr>
              <p:custDataLst>
                <p:tags r:id="rId154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7807" y="4057455"/>
              <a:ext cx="272525" cy="22279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032" name="直接连接符 288">
            <a:extLst>
              <a:ext uri="{FF2B5EF4-FFF2-40B4-BE49-F238E27FC236}">
                <a16:creationId xmlns:a16="http://schemas.microsoft.com/office/drawing/2014/main" id="{05D760A2-CDBE-F2A1-946F-59DDD1148B86}"/>
              </a:ext>
            </a:extLst>
          </p:cNvPr>
          <p:cNvCxnSpPr>
            <a:cxnSpLocks/>
            <a:stCxn id="48" idx="2"/>
            <a:endCxn id="1128" idx="0"/>
          </p:cNvCxnSpPr>
          <p:nvPr>
            <p:custDataLst>
              <p:tags r:id="rId92"/>
            </p:custDataLst>
          </p:nvPr>
        </p:nvCxnSpPr>
        <p:spPr>
          <a:xfrm>
            <a:off x="6125163" y="2228644"/>
            <a:ext cx="2002341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3" name="直接连接符 289">
            <a:extLst>
              <a:ext uri="{FF2B5EF4-FFF2-40B4-BE49-F238E27FC236}">
                <a16:creationId xmlns:a16="http://schemas.microsoft.com/office/drawing/2014/main" id="{96BAA3DC-BAF3-8C5B-23D7-56A62C7339C4}"/>
              </a:ext>
            </a:extLst>
          </p:cNvPr>
          <p:cNvCxnSpPr>
            <a:cxnSpLocks/>
            <a:stCxn id="47" idx="2"/>
            <a:endCxn id="1129" idx="0"/>
          </p:cNvCxnSpPr>
          <p:nvPr>
            <p:custDataLst>
              <p:tags r:id="rId93"/>
            </p:custDataLst>
          </p:nvPr>
        </p:nvCxnSpPr>
        <p:spPr>
          <a:xfrm>
            <a:off x="6814748" y="2228644"/>
            <a:ext cx="1727940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4" name="直接连接符 290">
            <a:extLst>
              <a:ext uri="{FF2B5EF4-FFF2-40B4-BE49-F238E27FC236}">
                <a16:creationId xmlns:a16="http://schemas.microsoft.com/office/drawing/2014/main" id="{F4AD7158-FA3A-550D-7011-A66BBC96B709}"/>
              </a:ext>
            </a:extLst>
          </p:cNvPr>
          <p:cNvCxnSpPr>
            <a:cxnSpLocks/>
            <a:stCxn id="48" idx="2"/>
            <a:endCxn id="1129" idx="0"/>
          </p:cNvCxnSpPr>
          <p:nvPr>
            <p:custDataLst>
              <p:tags r:id="rId94"/>
            </p:custDataLst>
          </p:nvPr>
        </p:nvCxnSpPr>
        <p:spPr>
          <a:xfrm>
            <a:off x="6125163" y="2228644"/>
            <a:ext cx="2417525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5" name="直接连接符 291">
            <a:extLst>
              <a:ext uri="{FF2B5EF4-FFF2-40B4-BE49-F238E27FC236}">
                <a16:creationId xmlns:a16="http://schemas.microsoft.com/office/drawing/2014/main" id="{276F7922-0CC9-0379-3A8D-69B21A0351CE}"/>
              </a:ext>
            </a:extLst>
          </p:cNvPr>
          <p:cNvCxnSpPr>
            <a:cxnSpLocks/>
            <a:stCxn id="47" idx="2"/>
            <a:endCxn id="1128" idx="0"/>
          </p:cNvCxnSpPr>
          <p:nvPr>
            <p:custDataLst>
              <p:tags r:id="rId95"/>
            </p:custDataLst>
          </p:nvPr>
        </p:nvCxnSpPr>
        <p:spPr>
          <a:xfrm>
            <a:off x="6814748" y="2228644"/>
            <a:ext cx="1312756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36" name="矩形 1035">
            <a:extLst>
              <a:ext uri="{FF2B5EF4-FFF2-40B4-BE49-F238E27FC236}">
                <a16:creationId xmlns:a16="http://schemas.microsoft.com/office/drawing/2014/main" id="{ABC40CD7-B3A6-DEC7-4E23-E9F16AC9CE61}"/>
              </a:ext>
            </a:extLst>
          </p:cNvPr>
          <p:cNvSpPr/>
          <p:nvPr/>
        </p:nvSpPr>
        <p:spPr>
          <a:xfrm>
            <a:off x="5084059" y="3803609"/>
            <a:ext cx="175916" cy="9151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38" name="直接连接符 294">
            <a:extLst>
              <a:ext uri="{FF2B5EF4-FFF2-40B4-BE49-F238E27FC236}">
                <a16:creationId xmlns:a16="http://schemas.microsoft.com/office/drawing/2014/main" id="{B429E7E3-0938-988E-28E5-6E738E23999C}"/>
              </a:ext>
            </a:extLst>
          </p:cNvPr>
          <p:cNvCxnSpPr>
            <a:cxnSpLocks/>
            <a:stCxn id="1129" idx="2"/>
            <a:endCxn id="1090" idx="0"/>
          </p:cNvCxnSpPr>
          <p:nvPr>
            <p:custDataLst>
              <p:tags r:id="rId96"/>
            </p:custDataLst>
          </p:nvPr>
        </p:nvCxnSpPr>
        <p:spPr>
          <a:xfrm>
            <a:off x="8542688" y="3186229"/>
            <a:ext cx="605939" cy="762739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9" name="矩形 1038">
            <a:extLst>
              <a:ext uri="{FF2B5EF4-FFF2-40B4-BE49-F238E27FC236}">
                <a16:creationId xmlns:a16="http://schemas.microsoft.com/office/drawing/2014/main" id="{2D784128-7DA0-0676-9F44-A31F2CC04B84}"/>
              </a:ext>
            </a:extLst>
          </p:cNvPr>
          <p:cNvSpPr/>
          <p:nvPr/>
        </p:nvSpPr>
        <p:spPr>
          <a:xfrm>
            <a:off x="906757" y="3578896"/>
            <a:ext cx="9064191" cy="259765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C3440456-8F48-6BAA-CDAA-9CB9C78D96A8}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7761867" y="5934623"/>
            <a:ext cx="133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pic>
        <p:nvPicPr>
          <p:cNvPr id="1041" name="Picture 5">
            <a:extLst>
              <a:ext uri="{FF2B5EF4-FFF2-40B4-BE49-F238E27FC236}">
                <a16:creationId xmlns:a16="http://schemas.microsoft.com/office/drawing/2014/main" id="{318478FC-E8A9-D6AD-992C-FC601713898D}"/>
              </a:ext>
            </a:extLst>
          </p:cNvPr>
          <p:cNvPicPr>
            <a:picLocks noChangeAspect="1" noChangeArrowheads="1"/>
          </p:cNvPicPr>
          <p:nvPr>
            <p:custDataLst>
              <p:tags r:id="rId98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3984059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5">
            <a:extLst>
              <a:ext uri="{FF2B5EF4-FFF2-40B4-BE49-F238E27FC236}">
                <a16:creationId xmlns:a16="http://schemas.microsoft.com/office/drawing/2014/main" id="{0B5373A0-77A9-8F64-B339-14BB02ED5C47}"/>
              </a:ext>
            </a:extLst>
          </p:cNvPr>
          <p:cNvPicPr>
            <a:picLocks noChangeAspect="1" noChangeArrowheads="1"/>
          </p:cNvPicPr>
          <p:nvPr>
            <p:custDataLst>
              <p:tags r:id="rId99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22063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5">
            <a:extLst>
              <a:ext uri="{FF2B5EF4-FFF2-40B4-BE49-F238E27FC236}">
                <a16:creationId xmlns:a16="http://schemas.microsoft.com/office/drawing/2014/main" id="{5A64537C-F2E2-AD1D-1200-AC13513F63D5}"/>
              </a:ext>
            </a:extLst>
          </p:cNvPr>
          <p:cNvPicPr>
            <a:picLocks noChangeAspect="1" noChangeArrowheads="1"/>
          </p:cNvPicPr>
          <p:nvPr>
            <p:custDataLst>
              <p:tags r:id="rId100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468695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文本框 1043">
            <a:extLst>
              <a:ext uri="{FF2B5EF4-FFF2-40B4-BE49-F238E27FC236}">
                <a16:creationId xmlns:a16="http://schemas.microsoft.com/office/drawing/2014/main" id="{12F0CD00-A757-DB83-903F-82BE6E9A6F47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4387186" y="4190418"/>
            <a:ext cx="1282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</a:t>
            </a: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推理服务器</a:t>
            </a:r>
          </a:p>
        </p:txBody>
      </p:sp>
      <p:cxnSp>
        <p:nvCxnSpPr>
          <p:cNvPr id="1045" name="直接连接符 301">
            <a:extLst>
              <a:ext uri="{FF2B5EF4-FFF2-40B4-BE49-F238E27FC236}">
                <a16:creationId xmlns:a16="http://schemas.microsoft.com/office/drawing/2014/main" id="{23C0CCD5-D377-E938-3BE1-166DD1B70A53}"/>
              </a:ext>
            </a:extLst>
          </p:cNvPr>
          <p:cNvCxnSpPr>
            <a:stCxn id="1103" idx="0"/>
          </p:cNvCxnSpPr>
          <p:nvPr>
            <p:custDataLst>
              <p:tags r:id="rId102"/>
            </p:custDataLst>
          </p:nvPr>
        </p:nvCxnSpPr>
        <p:spPr bwMode="auto">
          <a:xfrm flipH="1" flipV="1">
            <a:off x="4151975" y="4590020"/>
            <a:ext cx="19542" cy="679153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6" name="直接连接符 302">
            <a:extLst>
              <a:ext uri="{FF2B5EF4-FFF2-40B4-BE49-F238E27FC236}">
                <a16:creationId xmlns:a16="http://schemas.microsoft.com/office/drawing/2014/main" id="{4141CB02-2626-6AEA-90B7-48DF1CFD3EFA}"/>
              </a:ext>
            </a:extLst>
          </p:cNvPr>
          <p:cNvCxnSpPr>
            <a:stCxn id="1104" idx="0"/>
            <a:endCxn id="1043" idx="2"/>
          </p:cNvCxnSpPr>
          <p:nvPr>
            <p:custDataLst>
              <p:tags r:id="rId103"/>
            </p:custDataLst>
          </p:nvPr>
        </p:nvCxnSpPr>
        <p:spPr bwMode="auto">
          <a:xfrm flipH="1" flipV="1">
            <a:off x="4143915" y="4587955"/>
            <a:ext cx="1760295" cy="667622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7" name="直接连接符 303">
            <a:extLst>
              <a:ext uri="{FF2B5EF4-FFF2-40B4-BE49-F238E27FC236}">
                <a16:creationId xmlns:a16="http://schemas.microsoft.com/office/drawing/2014/main" id="{85587CA2-5745-CE9F-AC41-FA50682A709F}"/>
              </a:ext>
            </a:extLst>
          </p:cNvPr>
          <p:cNvCxnSpPr>
            <a:stCxn id="1138" idx="0"/>
            <a:endCxn id="1141" idx="2"/>
          </p:cNvCxnSpPr>
          <p:nvPr>
            <p:custDataLst>
              <p:tags r:id="rId104"/>
            </p:custDataLst>
          </p:nvPr>
        </p:nvCxnSpPr>
        <p:spPr bwMode="auto">
          <a:xfrm flipH="1" flipV="1">
            <a:off x="7683032" y="5402953"/>
            <a:ext cx="1257446" cy="27835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8" name="直接连接符 304">
            <a:extLst>
              <a:ext uri="{FF2B5EF4-FFF2-40B4-BE49-F238E27FC236}">
                <a16:creationId xmlns:a16="http://schemas.microsoft.com/office/drawing/2014/main" id="{E51303FC-A44F-5FA8-E32F-D4A2B3E2EA41}"/>
              </a:ext>
            </a:extLst>
          </p:cNvPr>
          <p:cNvCxnSpPr>
            <a:stCxn id="1137" idx="0"/>
            <a:endCxn id="1140" idx="2"/>
          </p:cNvCxnSpPr>
          <p:nvPr>
            <p:custDataLst>
              <p:tags r:id="rId105"/>
            </p:custDataLst>
          </p:nvPr>
        </p:nvCxnSpPr>
        <p:spPr bwMode="auto">
          <a:xfrm flipV="1">
            <a:off x="7878659" y="5403642"/>
            <a:ext cx="1580965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577A49AC-49A3-86B5-FCA8-E364265331A4}"/>
              </a:ext>
            </a:extLst>
          </p:cNvPr>
          <p:cNvSpPr txBox="1"/>
          <p:nvPr/>
        </p:nvSpPr>
        <p:spPr>
          <a:xfrm>
            <a:off x="1695722" y="6253417"/>
            <a:ext cx="1080000" cy="215444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管理面</a:t>
            </a:r>
          </a:p>
        </p:txBody>
      </p:sp>
      <p:sp>
        <p:nvSpPr>
          <p:cNvPr id="1097" name="矩形 1096">
            <a:extLst>
              <a:ext uri="{FF2B5EF4-FFF2-40B4-BE49-F238E27FC236}">
                <a16:creationId xmlns:a16="http://schemas.microsoft.com/office/drawing/2014/main" id="{3A8A2589-733A-F50A-A75D-2A7F1BDB76B2}"/>
              </a:ext>
            </a:extLst>
          </p:cNvPr>
          <p:cNvSpPr/>
          <p:nvPr>
            <p:custDataLst>
              <p:tags r:id="rId106"/>
            </p:custDataLst>
          </p:nvPr>
        </p:nvSpPr>
        <p:spPr>
          <a:xfrm>
            <a:off x="3656832" y="5108368"/>
            <a:ext cx="2823786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98" name="直接连接符 354">
            <a:extLst>
              <a:ext uri="{FF2B5EF4-FFF2-40B4-BE49-F238E27FC236}">
                <a16:creationId xmlns:a16="http://schemas.microsoft.com/office/drawing/2014/main" id="{15B8FFA2-16DF-F43F-2997-7746505C1C46}"/>
              </a:ext>
            </a:extLst>
          </p:cNvPr>
          <p:cNvCxnSpPr>
            <a:stCxn id="1105" idx="0"/>
            <a:endCxn id="1104" idx="2"/>
          </p:cNvCxnSpPr>
          <p:nvPr>
            <p:custDataLst>
              <p:tags r:id="rId107"/>
            </p:custDataLst>
          </p:nvPr>
        </p:nvCxnSpPr>
        <p:spPr bwMode="auto">
          <a:xfrm flipV="1">
            <a:off x="4371874" y="5374485"/>
            <a:ext cx="1532336" cy="347394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9" name="直接连接符 355">
            <a:extLst>
              <a:ext uri="{FF2B5EF4-FFF2-40B4-BE49-F238E27FC236}">
                <a16:creationId xmlns:a16="http://schemas.microsoft.com/office/drawing/2014/main" id="{9DA18A13-A135-52C0-67BB-28982399803F}"/>
              </a:ext>
            </a:extLst>
          </p:cNvPr>
          <p:cNvCxnSpPr>
            <a:stCxn id="1106" idx="0"/>
            <a:endCxn id="1104" idx="2"/>
          </p:cNvCxnSpPr>
          <p:nvPr>
            <p:custDataLst>
              <p:tags r:id="rId108"/>
            </p:custDataLst>
          </p:nvPr>
        </p:nvCxnSpPr>
        <p:spPr bwMode="auto">
          <a:xfrm flipV="1">
            <a:off x="5749620" y="5374485"/>
            <a:ext cx="154590" cy="342867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0" name="文本框 1099">
            <a:extLst>
              <a:ext uri="{FF2B5EF4-FFF2-40B4-BE49-F238E27FC236}">
                <a16:creationId xmlns:a16="http://schemas.microsoft.com/office/drawing/2014/main" id="{D26F47BD-C02A-1946-858C-EDC28BCEC92D}"/>
              </a:ext>
            </a:extLst>
          </p:cNvPr>
          <p:cNvSpPr txBox="1"/>
          <p:nvPr>
            <p:custDataLst>
              <p:tags r:id="rId109"/>
            </p:custDataLst>
          </p:nvPr>
        </p:nvSpPr>
        <p:spPr>
          <a:xfrm>
            <a:off x="4672999" y="5213211"/>
            <a:ext cx="811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01" name="直接连接符 357">
            <a:extLst>
              <a:ext uri="{FF2B5EF4-FFF2-40B4-BE49-F238E27FC236}">
                <a16:creationId xmlns:a16="http://schemas.microsoft.com/office/drawing/2014/main" id="{E0C79E73-BEC5-8D78-64D2-41AB52D5C656}"/>
              </a:ext>
            </a:extLst>
          </p:cNvPr>
          <p:cNvCxnSpPr>
            <a:stCxn id="1105" idx="0"/>
            <a:endCxn id="1103" idx="2"/>
          </p:cNvCxnSpPr>
          <p:nvPr>
            <p:custDataLst>
              <p:tags r:id="rId110"/>
            </p:custDataLst>
          </p:nvPr>
        </p:nvCxnSpPr>
        <p:spPr bwMode="auto">
          <a:xfrm flipH="1" flipV="1">
            <a:off x="4171517" y="5388081"/>
            <a:ext cx="200357" cy="333798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2" name="直接连接符 358">
            <a:extLst>
              <a:ext uri="{FF2B5EF4-FFF2-40B4-BE49-F238E27FC236}">
                <a16:creationId xmlns:a16="http://schemas.microsoft.com/office/drawing/2014/main" id="{3D28342C-6950-1D4E-90C8-198588183759}"/>
              </a:ext>
            </a:extLst>
          </p:cNvPr>
          <p:cNvCxnSpPr>
            <a:stCxn id="1106" idx="0"/>
            <a:endCxn id="1103" idx="2"/>
          </p:cNvCxnSpPr>
          <p:nvPr>
            <p:custDataLst>
              <p:tags r:id="rId111"/>
            </p:custDataLst>
          </p:nvPr>
        </p:nvCxnSpPr>
        <p:spPr bwMode="auto">
          <a:xfrm flipH="1" flipV="1">
            <a:off x="4171517" y="5388081"/>
            <a:ext cx="1578103" cy="329271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03" name="Picture 148">
            <a:extLst>
              <a:ext uri="{FF2B5EF4-FFF2-40B4-BE49-F238E27FC236}">
                <a16:creationId xmlns:a16="http://schemas.microsoft.com/office/drawing/2014/main" id="{553EA303-9D45-EF8E-E5ED-A3FDCB00DE0F}"/>
              </a:ext>
            </a:extLst>
          </p:cNvPr>
          <p:cNvPicPr>
            <a:picLocks noChangeAspect="1"/>
          </p:cNvPicPr>
          <p:nvPr>
            <p:custDataLst>
              <p:tags r:id="rId112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8517" y="5269173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4" name="Picture 148">
            <a:extLst>
              <a:ext uri="{FF2B5EF4-FFF2-40B4-BE49-F238E27FC236}">
                <a16:creationId xmlns:a16="http://schemas.microsoft.com/office/drawing/2014/main" id="{FE860AFF-5736-E840-58E6-C11CA746AB5F}"/>
              </a:ext>
            </a:extLst>
          </p:cNvPr>
          <p:cNvPicPr>
            <a:picLocks noChangeAspect="1"/>
          </p:cNvPicPr>
          <p:nvPr>
            <p:custDataLst>
              <p:tags r:id="rId113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1210" y="5255577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" name="Picture 148">
            <a:extLst>
              <a:ext uri="{FF2B5EF4-FFF2-40B4-BE49-F238E27FC236}">
                <a16:creationId xmlns:a16="http://schemas.microsoft.com/office/drawing/2014/main" id="{842EB368-B316-2A1A-6CA6-9BA7E5A29BB4}"/>
              </a:ext>
            </a:extLst>
          </p:cNvPr>
          <p:cNvPicPr>
            <a:picLocks noChangeAspect="1"/>
          </p:cNvPicPr>
          <p:nvPr>
            <p:custDataLst>
              <p:tags r:id="rId114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8874" y="5721879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" name="Picture 148">
            <a:extLst>
              <a:ext uri="{FF2B5EF4-FFF2-40B4-BE49-F238E27FC236}">
                <a16:creationId xmlns:a16="http://schemas.microsoft.com/office/drawing/2014/main" id="{16D5045B-8511-5FC5-E249-81244E30162A}"/>
              </a:ext>
            </a:extLst>
          </p:cNvPr>
          <p:cNvPicPr>
            <a:picLocks noChangeAspect="1"/>
          </p:cNvPicPr>
          <p:nvPr>
            <p:custDataLst>
              <p:tags r:id="rId115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6620" y="5717352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8" name="文本框 1107">
            <a:extLst>
              <a:ext uri="{FF2B5EF4-FFF2-40B4-BE49-F238E27FC236}">
                <a16:creationId xmlns:a16="http://schemas.microsoft.com/office/drawing/2014/main" id="{D16FD6BD-E8DE-CAF1-A287-B15743EAC496}"/>
              </a:ext>
            </a:extLst>
          </p:cNvPr>
          <p:cNvSpPr txBox="1"/>
          <p:nvPr>
            <p:custDataLst>
              <p:tags r:id="rId116"/>
            </p:custDataLst>
          </p:nvPr>
        </p:nvSpPr>
        <p:spPr>
          <a:xfrm>
            <a:off x="4635670" y="5670603"/>
            <a:ext cx="846083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sp>
        <p:nvSpPr>
          <p:cNvPr id="1109" name="文本框 1108">
            <a:extLst>
              <a:ext uri="{FF2B5EF4-FFF2-40B4-BE49-F238E27FC236}">
                <a16:creationId xmlns:a16="http://schemas.microsoft.com/office/drawing/2014/main" id="{0CCEE52A-AD0F-77DD-E579-6CE2D6F4F9BE}"/>
              </a:ext>
            </a:extLst>
          </p:cNvPr>
          <p:cNvSpPr txBox="1"/>
          <p:nvPr>
            <p:custDataLst>
              <p:tags r:id="rId117"/>
            </p:custDataLst>
          </p:nvPr>
        </p:nvSpPr>
        <p:spPr>
          <a:xfrm>
            <a:off x="4371874" y="5940868"/>
            <a:ext cx="1328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sp>
        <p:nvSpPr>
          <p:cNvPr id="1091" name="矩形 1090">
            <a:extLst>
              <a:ext uri="{FF2B5EF4-FFF2-40B4-BE49-F238E27FC236}">
                <a16:creationId xmlns:a16="http://schemas.microsoft.com/office/drawing/2014/main" id="{F41FCEDB-2C0E-5652-EA7D-A1AB51C8CA70}"/>
              </a:ext>
            </a:extLst>
          </p:cNvPr>
          <p:cNvSpPr/>
          <p:nvPr>
            <p:custDataLst>
              <p:tags r:id="rId118"/>
            </p:custDataLst>
          </p:nvPr>
        </p:nvSpPr>
        <p:spPr>
          <a:xfrm>
            <a:off x="1305301" y="5149061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92" name="文本框 1091">
            <a:extLst>
              <a:ext uri="{FF2B5EF4-FFF2-40B4-BE49-F238E27FC236}">
                <a16:creationId xmlns:a16="http://schemas.microsoft.com/office/drawing/2014/main" id="{25C07706-A177-63FF-717E-D0FA6E854003}"/>
              </a:ext>
            </a:extLst>
          </p:cNvPr>
          <p:cNvSpPr txBox="1"/>
          <p:nvPr>
            <p:custDataLst>
              <p:tags r:id="rId119"/>
            </p:custDataLst>
          </p:nvPr>
        </p:nvSpPr>
        <p:spPr>
          <a:xfrm>
            <a:off x="1449866" y="565983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</a:rPr>
              <a:t>分析器</a:t>
            </a:r>
          </a:p>
        </p:txBody>
      </p:sp>
      <p:sp>
        <p:nvSpPr>
          <p:cNvPr id="1094" name="文本框 1093">
            <a:extLst>
              <a:ext uri="{FF2B5EF4-FFF2-40B4-BE49-F238E27FC236}">
                <a16:creationId xmlns:a16="http://schemas.microsoft.com/office/drawing/2014/main" id="{B25B704B-B198-34C8-375C-36AB5E3801C4}"/>
              </a:ext>
            </a:extLst>
          </p:cNvPr>
          <p:cNvSpPr txBox="1"/>
          <p:nvPr>
            <p:custDataLst>
              <p:tags r:id="rId120"/>
            </p:custDataLst>
          </p:nvPr>
        </p:nvSpPr>
        <p:spPr>
          <a:xfrm>
            <a:off x="2536965" y="566409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控制器</a:t>
            </a:r>
            <a:endParaRPr lang="zh-CN" altLang="en-US" sz="900" kern="0" dirty="0">
              <a:solidFill>
                <a:srgbClr val="374153"/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pic>
        <p:nvPicPr>
          <p:cNvPr id="1095" name="图片 526" descr="32303236333630373b32303236333536323b670d52a15668">
            <a:extLst>
              <a:ext uri="{FF2B5EF4-FFF2-40B4-BE49-F238E27FC236}">
                <a16:creationId xmlns:a16="http://schemas.microsoft.com/office/drawing/2014/main" id="{F0AC5169-6104-1C7D-CDE5-1DEFD6979C6A}"/>
              </a:ext>
            </a:extLst>
          </p:cNvPr>
          <p:cNvPicPr>
            <a:picLocks noChangeAspect="1"/>
          </p:cNvPicPr>
          <p:nvPr>
            <p:custDataLst>
              <p:tags r:id="rId121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549165" y="5266907"/>
            <a:ext cx="504932" cy="361524"/>
          </a:xfrm>
          <a:prstGeom prst="rect">
            <a:avLst/>
          </a:prstGeom>
        </p:spPr>
      </p:pic>
      <p:pic>
        <p:nvPicPr>
          <p:cNvPr id="1096" name="图片 527" descr="32303236333630373b32303236333536323b670d52a15668">
            <a:extLst>
              <a:ext uri="{FF2B5EF4-FFF2-40B4-BE49-F238E27FC236}">
                <a16:creationId xmlns:a16="http://schemas.microsoft.com/office/drawing/2014/main" id="{6391C1C8-5FEE-A9C8-FFB7-787187C4D510}"/>
              </a:ext>
            </a:extLst>
          </p:cNvPr>
          <p:cNvPicPr>
            <a:picLocks noChangeAspect="1"/>
          </p:cNvPicPr>
          <p:nvPr>
            <p:custDataLst>
              <p:tags r:id="rId122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1456859" y="5266907"/>
            <a:ext cx="504932" cy="361524"/>
          </a:xfrm>
          <a:prstGeom prst="rect">
            <a:avLst/>
          </a:prstGeom>
        </p:spPr>
      </p:pic>
      <p:sp>
        <p:nvSpPr>
          <p:cNvPr id="1064" name="文本框 1063">
            <a:extLst>
              <a:ext uri="{FF2B5EF4-FFF2-40B4-BE49-F238E27FC236}">
                <a16:creationId xmlns:a16="http://schemas.microsoft.com/office/drawing/2014/main" id="{2F561AD0-3848-9425-6C23-4AE623B9C1E7}"/>
              </a:ext>
            </a:extLst>
          </p:cNvPr>
          <p:cNvSpPr txBox="1"/>
          <p:nvPr>
            <p:custDataLst>
              <p:tags r:id="rId123"/>
            </p:custDataLst>
          </p:nvPr>
        </p:nvSpPr>
        <p:spPr>
          <a:xfrm>
            <a:off x="3732205" y="3964084"/>
            <a:ext cx="2558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训练业务 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2*25G</a:t>
            </a:r>
          </a:p>
        </p:txBody>
      </p:sp>
      <p:cxnSp>
        <p:nvCxnSpPr>
          <p:cNvPr id="1065" name="直接连接符 321">
            <a:extLst>
              <a:ext uri="{FF2B5EF4-FFF2-40B4-BE49-F238E27FC236}">
                <a16:creationId xmlns:a16="http://schemas.microsoft.com/office/drawing/2014/main" id="{FFB07F63-226B-2753-95E8-D3E2C57A98FB}"/>
              </a:ext>
            </a:extLst>
          </p:cNvPr>
          <p:cNvCxnSpPr>
            <a:cxnSpLocks/>
            <a:stCxn id="1136" idx="0"/>
            <a:endCxn id="1090" idx="2"/>
          </p:cNvCxnSpPr>
          <p:nvPr/>
        </p:nvCxnSpPr>
        <p:spPr>
          <a:xfrm flipV="1">
            <a:off x="8866630" y="4096299"/>
            <a:ext cx="281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6" name="直接连接符 322">
            <a:extLst>
              <a:ext uri="{FF2B5EF4-FFF2-40B4-BE49-F238E27FC236}">
                <a16:creationId xmlns:a16="http://schemas.microsoft.com/office/drawing/2014/main" id="{EF440EAC-2B43-C9F8-4FE2-D209859CACF1}"/>
              </a:ext>
            </a:extLst>
          </p:cNvPr>
          <p:cNvCxnSpPr>
            <a:cxnSpLocks/>
            <a:stCxn id="1140" idx="0"/>
            <a:endCxn id="1090" idx="2"/>
          </p:cNvCxnSpPr>
          <p:nvPr/>
        </p:nvCxnSpPr>
        <p:spPr>
          <a:xfrm flipH="1" flipV="1">
            <a:off x="9148627" y="4096299"/>
            <a:ext cx="310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2" name="矩形 1081">
            <a:extLst>
              <a:ext uri="{FF2B5EF4-FFF2-40B4-BE49-F238E27FC236}">
                <a16:creationId xmlns:a16="http://schemas.microsoft.com/office/drawing/2014/main" id="{B3B45912-BB87-E267-A03A-4D7E3F44077A}"/>
              </a:ext>
            </a:extLst>
          </p:cNvPr>
          <p:cNvSpPr/>
          <p:nvPr>
            <p:custDataLst>
              <p:tags r:id="rId124"/>
            </p:custDataLst>
          </p:nvPr>
        </p:nvSpPr>
        <p:spPr>
          <a:xfrm>
            <a:off x="6765726" y="3842533"/>
            <a:ext cx="2988618" cy="88082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4" name="矩形 1083">
            <a:extLst>
              <a:ext uri="{FF2B5EF4-FFF2-40B4-BE49-F238E27FC236}">
                <a16:creationId xmlns:a16="http://schemas.microsoft.com/office/drawing/2014/main" id="{B70B36B2-DC66-42BE-ADAF-EE466156EABA}"/>
              </a:ext>
            </a:extLst>
          </p:cNvPr>
          <p:cNvSpPr/>
          <p:nvPr/>
        </p:nvSpPr>
        <p:spPr>
          <a:xfrm>
            <a:off x="8028171" y="3856733"/>
            <a:ext cx="569387" cy="296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存储区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5" name="文本框 1084">
            <a:extLst>
              <a:ext uri="{FF2B5EF4-FFF2-40B4-BE49-F238E27FC236}">
                <a16:creationId xmlns:a16="http://schemas.microsoft.com/office/drawing/2014/main" id="{2148CFF2-1B8E-51F6-C4CD-0DF8C1A2E08E}"/>
              </a:ext>
            </a:extLst>
          </p:cNvPr>
          <p:cNvSpPr txBox="1"/>
          <p:nvPr/>
        </p:nvSpPr>
        <p:spPr>
          <a:xfrm>
            <a:off x="7477752" y="4522099"/>
            <a:ext cx="5108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68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全闪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6" name="文本框 1085">
            <a:extLst>
              <a:ext uri="{FF2B5EF4-FFF2-40B4-BE49-F238E27FC236}">
                <a16:creationId xmlns:a16="http://schemas.microsoft.com/office/drawing/2014/main" id="{C18EE2A8-B4FB-AC3C-236F-23B1F0F4011C}"/>
              </a:ext>
            </a:extLst>
          </p:cNvPr>
          <p:cNvSpPr txBox="1"/>
          <p:nvPr/>
        </p:nvSpPr>
        <p:spPr>
          <a:xfrm>
            <a:off x="9330363" y="4529109"/>
            <a:ext cx="5309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混闪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7" name="文本框 1086">
            <a:extLst>
              <a:ext uri="{FF2B5EF4-FFF2-40B4-BE49-F238E27FC236}">
                <a16:creationId xmlns:a16="http://schemas.microsoft.com/office/drawing/2014/main" id="{4DB01D3B-F5DA-67C3-BE3F-4603C6274C45}"/>
              </a:ext>
            </a:extLst>
          </p:cNvPr>
          <p:cNvSpPr txBox="1"/>
          <p:nvPr/>
        </p:nvSpPr>
        <p:spPr>
          <a:xfrm>
            <a:off x="7968493" y="4140698"/>
            <a:ext cx="75263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分级</a:t>
            </a:r>
          </a:p>
        </p:txBody>
      </p:sp>
      <p:sp>
        <p:nvSpPr>
          <p:cNvPr id="1088" name="左右箭头 1">
            <a:extLst>
              <a:ext uri="{FF2B5EF4-FFF2-40B4-BE49-F238E27FC236}">
                <a16:creationId xmlns:a16="http://schemas.microsoft.com/office/drawing/2014/main" id="{1A6EFC7A-DE59-2113-D846-7CF5AA145FC7}"/>
              </a:ext>
            </a:extLst>
          </p:cNvPr>
          <p:cNvSpPr/>
          <p:nvPr/>
        </p:nvSpPr>
        <p:spPr>
          <a:xfrm>
            <a:off x="8069310" y="4350492"/>
            <a:ext cx="541573" cy="134462"/>
          </a:xfrm>
          <a:prstGeom prst="leftRightArrow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89" name="图片 1088">
            <a:extLst>
              <a:ext uri="{FF2B5EF4-FFF2-40B4-BE49-F238E27FC236}">
                <a16:creationId xmlns:a16="http://schemas.microsoft.com/office/drawing/2014/main" id="{94F5F2BF-C2FB-EA9F-2F57-B3A053A1A38F}"/>
              </a:ext>
            </a:extLst>
          </p:cNvPr>
          <p:cNvPicPr>
            <a:picLocks noChangeAspect="1"/>
          </p:cNvPicPr>
          <p:nvPr>
            <p:custDataLst>
              <p:tags r:id="rId125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3970773"/>
            <a:ext cx="506758" cy="137290"/>
          </a:xfrm>
          <a:prstGeom prst="rect">
            <a:avLst/>
          </a:prstGeom>
        </p:spPr>
      </p:pic>
      <p:pic>
        <p:nvPicPr>
          <p:cNvPr id="1077" name="图片 1076">
            <a:extLst>
              <a:ext uri="{FF2B5EF4-FFF2-40B4-BE49-F238E27FC236}">
                <a16:creationId xmlns:a16="http://schemas.microsoft.com/office/drawing/2014/main" id="{C61F913C-49CD-D281-E292-253CDF49EDA9}"/>
              </a:ext>
            </a:extLst>
          </p:cNvPr>
          <p:cNvPicPr>
            <a:picLocks noChangeAspect="1"/>
          </p:cNvPicPr>
          <p:nvPr>
            <p:custDataLst>
              <p:tags r:id="rId12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464" y="3138051"/>
            <a:ext cx="271210" cy="180000"/>
          </a:xfrm>
          <a:prstGeom prst="rect">
            <a:avLst/>
          </a:prstGeom>
          <a:ln>
            <a:noFill/>
          </a:ln>
        </p:spPr>
      </p:pic>
      <p:cxnSp>
        <p:nvCxnSpPr>
          <p:cNvPr id="1078" name="直接连接符 334">
            <a:extLst>
              <a:ext uri="{FF2B5EF4-FFF2-40B4-BE49-F238E27FC236}">
                <a16:creationId xmlns:a16="http://schemas.microsoft.com/office/drawing/2014/main" id="{17491B21-7C3E-07D0-7AB7-9932AD80F3BF}"/>
              </a:ext>
            </a:extLst>
          </p:cNvPr>
          <p:cNvCxnSpPr>
            <a:cxnSpLocks/>
            <a:stCxn id="1167" idx="2"/>
            <a:endCxn id="1077" idx="0"/>
          </p:cNvCxnSpPr>
          <p:nvPr>
            <p:custDataLst>
              <p:tags r:id="rId127"/>
            </p:custDataLst>
          </p:nvPr>
        </p:nvCxnSpPr>
        <p:spPr>
          <a:xfrm>
            <a:off x="2322094" y="2866137"/>
            <a:ext cx="207975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080" name="文本框 1079">
            <a:extLst>
              <a:ext uri="{FF2B5EF4-FFF2-40B4-BE49-F238E27FC236}">
                <a16:creationId xmlns:a16="http://schemas.microsoft.com/office/drawing/2014/main" id="{0C3FC8CD-7BBA-9602-8A76-B375030F0B18}"/>
              </a:ext>
            </a:extLst>
          </p:cNvPr>
          <p:cNvSpPr txBox="1"/>
          <p:nvPr>
            <p:custDataLst>
              <p:tags r:id="rId128"/>
            </p:custDataLst>
          </p:nvPr>
        </p:nvSpPr>
        <p:spPr>
          <a:xfrm>
            <a:off x="1906889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带外管理区</a:t>
            </a:r>
          </a:p>
        </p:txBody>
      </p:sp>
      <p:sp>
        <p:nvSpPr>
          <p:cNvPr id="1081" name="文本框 1080">
            <a:extLst>
              <a:ext uri="{FF2B5EF4-FFF2-40B4-BE49-F238E27FC236}">
                <a16:creationId xmlns:a16="http://schemas.microsoft.com/office/drawing/2014/main" id="{154CCF5B-D718-B287-8B54-B7A08381B2A1}"/>
              </a:ext>
            </a:extLst>
          </p:cNvPr>
          <p:cNvSpPr txBox="1"/>
          <p:nvPr/>
        </p:nvSpPr>
        <p:spPr>
          <a:xfrm>
            <a:off x="6190939" y="2987515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cxnSp>
        <p:nvCxnSpPr>
          <p:cNvPr id="1175" name="直接连接符 433">
            <a:extLst>
              <a:ext uri="{FF2B5EF4-FFF2-40B4-BE49-F238E27FC236}">
                <a16:creationId xmlns:a16="http://schemas.microsoft.com/office/drawing/2014/main" id="{36E6FAE3-A9AD-66B8-D776-2EB70F733D6F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129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0184BE1-2409-1783-3AF4-9060A0B3902F}"/>
              </a:ext>
            </a:extLst>
          </p:cNvPr>
          <p:cNvGrpSpPr/>
          <p:nvPr/>
        </p:nvGrpSpPr>
        <p:grpSpPr>
          <a:xfrm>
            <a:off x="8253578" y="3024694"/>
            <a:ext cx="160611" cy="137356"/>
            <a:chOff x="8996263" y="2981059"/>
            <a:chExt cx="160611" cy="137356"/>
          </a:xfrm>
        </p:grpSpPr>
        <p:cxnSp>
          <p:nvCxnSpPr>
            <p:cNvPr id="1074" name="直接连接符 330">
              <a:extLst>
                <a:ext uri="{FF2B5EF4-FFF2-40B4-BE49-F238E27FC236}">
                  <a16:creationId xmlns:a16="http://schemas.microsoft.com/office/drawing/2014/main" id="{07D41975-3525-BE19-8909-9E9091758212}"/>
                </a:ext>
              </a:extLst>
            </p:cNvPr>
            <p:cNvCxnSpPr/>
            <p:nvPr>
              <p:custDataLst>
                <p:tags r:id="rId150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076" name="椭圆 1075">
              <a:extLst>
                <a:ext uri="{FF2B5EF4-FFF2-40B4-BE49-F238E27FC236}">
                  <a16:creationId xmlns:a16="http://schemas.microsoft.com/office/drawing/2014/main" id="{8AD1B27B-6B6D-2366-3E66-46A6FEE9F94D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330">
              <a:extLst>
                <a:ext uri="{FF2B5EF4-FFF2-40B4-BE49-F238E27FC236}">
                  <a16:creationId xmlns:a16="http://schemas.microsoft.com/office/drawing/2014/main" id="{CCB23999-37AB-5A24-6236-74172556BE10}"/>
                </a:ext>
              </a:extLst>
            </p:cNvPr>
            <p:cNvCxnSpPr/>
            <p:nvPr>
              <p:custDataLst>
                <p:tags r:id="rId152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3FD2C3C6-E1AD-0AB8-6CF9-C376B91C4E67}"/>
              </a:ext>
            </a:extLst>
          </p:cNvPr>
          <p:cNvSpPr txBox="1"/>
          <p:nvPr>
            <p:custDataLst>
              <p:tags r:id="rId130"/>
            </p:custDataLst>
          </p:nvPr>
        </p:nvSpPr>
        <p:spPr>
          <a:xfrm>
            <a:off x="7755369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存储业务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54" name="矩形 1153">
            <a:extLst>
              <a:ext uri="{FF2B5EF4-FFF2-40B4-BE49-F238E27FC236}">
                <a16:creationId xmlns:a16="http://schemas.microsoft.com/office/drawing/2014/main" id="{36896AFF-EA2D-4E69-D6A4-99930ABCC148}"/>
              </a:ext>
            </a:extLst>
          </p:cNvPr>
          <p:cNvSpPr/>
          <p:nvPr>
            <p:custDataLst>
              <p:tags r:id="rId131"/>
            </p:custDataLst>
          </p:nvPr>
        </p:nvSpPr>
        <p:spPr>
          <a:xfrm>
            <a:off x="4657470" y="2904466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177" name="组合 1176">
            <a:extLst>
              <a:ext uri="{FF2B5EF4-FFF2-40B4-BE49-F238E27FC236}">
                <a16:creationId xmlns:a16="http://schemas.microsoft.com/office/drawing/2014/main" id="{6C143460-262E-395D-4322-DDC0A7BFEC7D}"/>
              </a:ext>
            </a:extLst>
          </p:cNvPr>
          <p:cNvGrpSpPr/>
          <p:nvPr/>
        </p:nvGrpSpPr>
        <p:grpSpPr>
          <a:xfrm>
            <a:off x="5077269" y="3029068"/>
            <a:ext cx="160611" cy="137356"/>
            <a:chOff x="8996263" y="2981059"/>
            <a:chExt cx="160611" cy="137356"/>
          </a:xfrm>
        </p:grpSpPr>
        <p:cxnSp>
          <p:nvCxnSpPr>
            <p:cNvPr id="1178" name="直接连接符 330">
              <a:extLst>
                <a:ext uri="{FF2B5EF4-FFF2-40B4-BE49-F238E27FC236}">
                  <a16:creationId xmlns:a16="http://schemas.microsoft.com/office/drawing/2014/main" id="{8E9A250B-F380-F7A7-8007-357F445E57F7}"/>
                </a:ext>
              </a:extLst>
            </p:cNvPr>
            <p:cNvCxnSpPr/>
            <p:nvPr>
              <p:custDataLst>
                <p:tags r:id="rId147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79" name="椭圆 1178">
              <a:extLst>
                <a:ext uri="{FF2B5EF4-FFF2-40B4-BE49-F238E27FC236}">
                  <a16:creationId xmlns:a16="http://schemas.microsoft.com/office/drawing/2014/main" id="{419AC8EF-1A1A-C8EB-3BF7-6D04882169FE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0" name="直接连接符 330">
              <a:extLst>
                <a:ext uri="{FF2B5EF4-FFF2-40B4-BE49-F238E27FC236}">
                  <a16:creationId xmlns:a16="http://schemas.microsoft.com/office/drawing/2014/main" id="{25950E7B-EABE-DFD7-AFC2-0ED43FD1DD1B}"/>
                </a:ext>
              </a:extLst>
            </p:cNvPr>
            <p:cNvCxnSpPr/>
            <p:nvPr>
              <p:custDataLst>
                <p:tags r:id="rId149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181" name="组合 1180">
            <a:extLst>
              <a:ext uri="{FF2B5EF4-FFF2-40B4-BE49-F238E27FC236}">
                <a16:creationId xmlns:a16="http://schemas.microsoft.com/office/drawing/2014/main" id="{E5180132-622F-C6DD-8790-8A18DD7015B4}"/>
              </a:ext>
            </a:extLst>
          </p:cNvPr>
          <p:cNvGrpSpPr/>
          <p:nvPr/>
        </p:nvGrpSpPr>
        <p:grpSpPr>
          <a:xfrm>
            <a:off x="3495485" y="3023469"/>
            <a:ext cx="160611" cy="137356"/>
            <a:chOff x="8996263" y="2981059"/>
            <a:chExt cx="160611" cy="137356"/>
          </a:xfrm>
        </p:grpSpPr>
        <p:cxnSp>
          <p:nvCxnSpPr>
            <p:cNvPr id="1182" name="直接连接符 330">
              <a:extLst>
                <a:ext uri="{FF2B5EF4-FFF2-40B4-BE49-F238E27FC236}">
                  <a16:creationId xmlns:a16="http://schemas.microsoft.com/office/drawing/2014/main" id="{00481664-6E60-2F5F-52E5-8734B615AAFD}"/>
                </a:ext>
              </a:extLst>
            </p:cNvPr>
            <p:cNvCxnSpPr/>
            <p:nvPr>
              <p:custDataLst>
                <p:tags r:id="rId144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83" name="椭圆 1182">
              <a:extLst>
                <a:ext uri="{FF2B5EF4-FFF2-40B4-BE49-F238E27FC236}">
                  <a16:creationId xmlns:a16="http://schemas.microsoft.com/office/drawing/2014/main" id="{16242CB7-2188-7F07-B17E-9168CE36DD61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4" name="直接连接符 330">
              <a:extLst>
                <a:ext uri="{FF2B5EF4-FFF2-40B4-BE49-F238E27FC236}">
                  <a16:creationId xmlns:a16="http://schemas.microsoft.com/office/drawing/2014/main" id="{D58CCB5D-1D69-3666-E073-297A33380019}"/>
                </a:ext>
              </a:extLst>
            </p:cNvPr>
            <p:cNvCxnSpPr/>
            <p:nvPr>
              <p:custDataLst>
                <p:tags r:id="rId146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185" name="矩形 1184">
            <a:extLst>
              <a:ext uri="{FF2B5EF4-FFF2-40B4-BE49-F238E27FC236}">
                <a16:creationId xmlns:a16="http://schemas.microsoft.com/office/drawing/2014/main" id="{C64EB564-8987-9910-B2BE-75BCAC9363A2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>
            <a:off x="3072682" y="2901972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234" name="组合 1233">
            <a:extLst>
              <a:ext uri="{FF2B5EF4-FFF2-40B4-BE49-F238E27FC236}">
                <a16:creationId xmlns:a16="http://schemas.microsoft.com/office/drawing/2014/main" id="{228FD725-0972-9146-D884-A53970BFBD30}"/>
              </a:ext>
            </a:extLst>
          </p:cNvPr>
          <p:cNvGrpSpPr/>
          <p:nvPr/>
        </p:nvGrpSpPr>
        <p:grpSpPr>
          <a:xfrm>
            <a:off x="6380063" y="1438104"/>
            <a:ext cx="160611" cy="137356"/>
            <a:chOff x="8996263" y="2981059"/>
            <a:chExt cx="160611" cy="137356"/>
          </a:xfrm>
        </p:grpSpPr>
        <p:cxnSp>
          <p:nvCxnSpPr>
            <p:cNvPr id="1235" name="直接连接符 330">
              <a:extLst>
                <a:ext uri="{FF2B5EF4-FFF2-40B4-BE49-F238E27FC236}">
                  <a16:creationId xmlns:a16="http://schemas.microsoft.com/office/drawing/2014/main" id="{3E6FADB8-5DC8-988D-8A46-74FE1C140CE0}"/>
                </a:ext>
              </a:extLst>
            </p:cNvPr>
            <p:cNvCxnSpPr/>
            <p:nvPr>
              <p:custDataLst>
                <p:tags r:id="rId141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36" name="椭圆 1235">
              <a:extLst>
                <a:ext uri="{FF2B5EF4-FFF2-40B4-BE49-F238E27FC236}">
                  <a16:creationId xmlns:a16="http://schemas.microsoft.com/office/drawing/2014/main" id="{4902005D-2523-5295-3979-11F153AFD817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37" name="直接连接符 330">
              <a:extLst>
                <a:ext uri="{FF2B5EF4-FFF2-40B4-BE49-F238E27FC236}">
                  <a16:creationId xmlns:a16="http://schemas.microsoft.com/office/drawing/2014/main" id="{A807A73F-CE72-74AA-716D-8425AE7771C1}"/>
                </a:ext>
              </a:extLst>
            </p:cNvPr>
            <p:cNvCxnSpPr/>
            <p:nvPr>
              <p:custDataLst>
                <p:tags r:id="rId143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33A4DF71-0BF8-B110-B284-61AB7220512F}"/>
              </a:ext>
            </a:extLst>
          </p:cNvPr>
          <p:cNvGrpSpPr/>
          <p:nvPr/>
        </p:nvGrpSpPr>
        <p:grpSpPr>
          <a:xfrm>
            <a:off x="1275481" y="3153783"/>
            <a:ext cx="160611" cy="137356"/>
            <a:chOff x="8996263" y="2981059"/>
            <a:chExt cx="160611" cy="137356"/>
          </a:xfrm>
        </p:grpSpPr>
        <p:cxnSp>
          <p:nvCxnSpPr>
            <p:cNvPr id="1255" name="直接连接符 330">
              <a:extLst>
                <a:ext uri="{FF2B5EF4-FFF2-40B4-BE49-F238E27FC236}">
                  <a16:creationId xmlns:a16="http://schemas.microsoft.com/office/drawing/2014/main" id="{BCF65BF0-AE48-DD73-4778-53EFBDD578F6}"/>
                </a:ext>
              </a:extLst>
            </p:cNvPr>
            <p:cNvCxnSpPr/>
            <p:nvPr>
              <p:custDataLst>
                <p:tags r:id="rId138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56" name="椭圆 1255">
              <a:extLst>
                <a:ext uri="{FF2B5EF4-FFF2-40B4-BE49-F238E27FC236}">
                  <a16:creationId xmlns:a16="http://schemas.microsoft.com/office/drawing/2014/main" id="{B6A1C02A-7D2A-FAE6-D3C8-EC5D580A4C65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57" name="直接连接符 330">
              <a:extLst>
                <a:ext uri="{FF2B5EF4-FFF2-40B4-BE49-F238E27FC236}">
                  <a16:creationId xmlns:a16="http://schemas.microsoft.com/office/drawing/2014/main" id="{4B462E37-4D7D-C83B-DEC0-10FBA6B98406}"/>
                </a:ext>
              </a:extLst>
            </p:cNvPr>
            <p:cNvCxnSpPr/>
            <p:nvPr>
              <p:custDataLst>
                <p:tags r:id="rId140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279" name="矩形 1278">
            <a:extLst>
              <a:ext uri="{FF2B5EF4-FFF2-40B4-BE49-F238E27FC236}">
                <a16:creationId xmlns:a16="http://schemas.microsoft.com/office/drawing/2014/main" id="{FC24211B-7A4F-984F-A251-24B2404B60C0}"/>
              </a:ext>
            </a:extLst>
          </p:cNvPr>
          <p:cNvSpPr/>
          <p:nvPr>
            <p:custDataLst>
              <p:tags r:id="rId133"/>
            </p:custDataLst>
          </p:nvPr>
        </p:nvSpPr>
        <p:spPr>
          <a:xfrm>
            <a:off x="2403179" y="5154848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325" name="图片 1324">
            <a:extLst>
              <a:ext uri="{FF2B5EF4-FFF2-40B4-BE49-F238E27FC236}">
                <a16:creationId xmlns:a16="http://schemas.microsoft.com/office/drawing/2014/main" id="{62340718-760F-57AE-440E-D939A8B1C311}"/>
              </a:ext>
            </a:extLst>
          </p:cNvPr>
          <p:cNvPicPr>
            <a:picLocks noChangeAspect="1"/>
          </p:cNvPicPr>
          <p:nvPr>
            <p:custDataLst>
              <p:tags r:id="rId134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462130"/>
            <a:ext cx="506758" cy="137290"/>
          </a:xfrm>
          <a:prstGeom prst="rect">
            <a:avLst/>
          </a:prstGeom>
        </p:spPr>
      </p:pic>
      <p:cxnSp>
        <p:nvCxnSpPr>
          <p:cNvPr id="1345" name="直接连接符 433">
            <a:extLst>
              <a:ext uri="{FF2B5EF4-FFF2-40B4-BE49-F238E27FC236}">
                <a16:creationId xmlns:a16="http://schemas.microsoft.com/office/drawing/2014/main" id="{FA325EAC-39CA-5985-46C6-C64EEE1AD65C}"/>
              </a:ext>
            </a:extLst>
          </p:cNvPr>
          <p:cNvCxnSpPr>
            <a:cxnSpLocks/>
            <a:stCxn id="1168" idx="2"/>
            <a:endCxn id="6" idx="0"/>
          </p:cNvCxnSpPr>
          <p:nvPr>
            <p:custDataLst>
              <p:tags r:id="rId135"/>
            </p:custDataLst>
          </p:nvPr>
        </p:nvCxnSpPr>
        <p:spPr>
          <a:xfrm>
            <a:off x="1830263" y="3517176"/>
            <a:ext cx="3235094" cy="241433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5" name="直接连接符 433">
            <a:extLst>
              <a:ext uri="{FF2B5EF4-FFF2-40B4-BE49-F238E27FC236}">
                <a16:creationId xmlns:a16="http://schemas.microsoft.com/office/drawing/2014/main" id="{810986FF-4445-7B95-0A9B-EBD6F6A67935}"/>
              </a:ext>
            </a:extLst>
          </p:cNvPr>
          <p:cNvCxnSpPr>
            <a:cxnSpLocks/>
            <a:stCxn id="1168" idx="2"/>
            <a:endCxn id="8" idx="0"/>
          </p:cNvCxnSpPr>
          <p:nvPr>
            <p:custDataLst>
              <p:tags r:id="rId136"/>
            </p:custDataLst>
          </p:nvPr>
        </p:nvCxnSpPr>
        <p:spPr>
          <a:xfrm>
            <a:off x="1830263" y="3517176"/>
            <a:ext cx="425117" cy="148199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9" name="直接连接符 433">
            <a:extLst>
              <a:ext uri="{FF2B5EF4-FFF2-40B4-BE49-F238E27FC236}">
                <a16:creationId xmlns:a16="http://schemas.microsoft.com/office/drawing/2014/main" id="{8258F8B6-B073-6C22-B118-D20D483AE22D}"/>
              </a:ext>
            </a:extLst>
          </p:cNvPr>
          <p:cNvCxnSpPr>
            <a:cxnSpLocks/>
            <a:stCxn id="1168" idx="2"/>
            <a:endCxn id="3" idx="0"/>
          </p:cNvCxnSpPr>
          <p:nvPr>
            <p:custDataLst>
              <p:tags r:id="rId137"/>
            </p:custDataLst>
          </p:nvPr>
        </p:nvCxnSpPr>
        <p:spPr>
          <a:xfrm>
            <a:off x="1830263" y="3517176"/>
            <a:ext cx="6432763" cy="24238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74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9A6412-2796-C161-532F-DBBDD063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96F847C-F8D7-4E7E-610E-DF16F3AEE7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" b="1954"/>
          <a:stretch/>
        </p:blipFill>
        <p:spPr>
          <a:xfrm>
            <a:off x="655883" y="1747271"/>
            <a:ext cx="10884995" cy="4001888"/>
          </a:xfrm>
        </p:spPr>
      </p:pic>
    </p:spTree>
    <p:extLst>
      <p:ext uri="{BB962C8B-B14F-4D97-AF65-F5344CB8AC3E}">
        <p14:creationId xmlns:p14="http://schemas.microsoft.com/office/powerpoint/2010/main" val="225173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13ED22A-C32D-F100-8EC8-4D2AA768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、多轨通信问题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1E5AD5-A237-52F2-572B-55B0A00D5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46909"/>
            <a:ext cx="8457302" cy="5108171"/>
          </a:xfrm>
        </p:spPr>
        <p:txBody>
          <a:bodyPr/>
          <a:lstStyle/>
          <a:p>
            <a:r>
              <a:rPr lang="zh-CN" altLang="en-US" b="1" dirty="0"/>
              <a:t>多轨优势：</a:t>
            </a:r>
            <a:r>
              <a:rPr lang="zh-CN" altLang="en-US" dirty="0"/>
              <a:t>能接入更大规模 </a:t>
            </a:r>
            <a:r>
              <a:rPr lang="en-US" altLang="zh-CN" dirty="0"/>
              <a:t>AI</a:t>
            </a:r>
            <a:r>
              <a:rPr lang="zh-CN" altLang="en-US" dirty="0"/>
              <a:t> 集群，把重点通信尽可能放在最短路径上实现，能减少流量干扰、降低单 </a:t>
            </a:r>
            <a:r>
              <a:rPr lang="en-US" altLang="zh-CN" dirty="0"/>
              <a:t>Stream</a:t>
            </a:r>
            <a:r>
              <a:rPr lang="zh-CN" altLang="en-US" dirty="0"/>
              <a:t> 传输时延与系统网络转发的能耗，实现高效能连接。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多轨挑战：</a:t>
            </a:r>
            <a:r>
              <a:rPr lang="zh-CN" altLang="en-US" dirty="0"/>
              <a:t>多轨往往更多光路链接，依赖光模块导致硬件成本高，而光链路闪断故障频发，需验证现有手段（物理交叉</a:t>
            </a:r>
            <a:r>
              <a:rPr lang="en-US" altLang="zh-CN" dirty="0"/>
              <a:t>/</a:t>
            </a:r>
            <a:r>
              <a:rPr lang="zh-CN" altLang="en-US" dirty="0"/>
              <a:t>降</a:t>
            </a:r>
            <a:r>
              <a:rPr lang="en" altLang="zh-CN" dirty="0"/>
              <a:t>lane/</a:t>
            </a:r>
            <a:r>
              <a:rPr lang="zh-CN" altLang="en-US" dirty="0"/>
              <a:t>重传</a:t>
            </a:r>
            <a:r>
              <a:rPr lang="en-US" altLang="zh-CN" dirty="0"/>
              <a:t>/</a:t>
            </a:r>
            <a:r>
              <a:rPr lang="zh-CN" altLang="en-US" dirty="0"/>
              <a:t>借路绕行</a:t>
            </a:r>
            <a:r>
              <a:rPr lang="en-US" altLang="zh-CN" dirty="0"/>
              <a:t>/</a:t>
            </a:r>
            <a:r>
              <a:rPr lang="zh-CN" altLang="en-US" dirty="0"/>
              <a:t>脏污检测）在大规模 </a:t>
            </a:r>
            <a:r>
              <a:rPr lang="en-US" altLang="zh-CN" dirty="0"/>
              <a:t>AI</a:t>
            </a:r>
            <a:r>
              <a:rPr lang="zh-CN" altLang="en-US" dirty="0"/>
              <a:t> 集群能否有效降低故障率？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超大规模：</a:t>
            </a:r>
            <a:r>
              <a:rPr lang="zh-CN" altLang="en-US" dirty="0"/>
              <a:t>超节点的大带宽域尚未普及，当前超节点的万卡集群还在建设，成本、维护、故障压力未完全显现。</a:t>
            </a:r>
          </a:p>
        </p:txBody>
      </p:sp>
    </p:spTree>
    <p:extLst>
      <p:ext uri="{BB962C8B-B14F-4D97-AF65-F5344CB8AC3E}">
        <p14:creationId xmlns:p14="http://schemas.microsoft.com/office/powerpoint/2010/main" val="359674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C3FF08-FB56-CA2B-BBDA-9CD06B34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、可靠性与利用率关系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1AA74B-D7D3-ED6B-BB63-1DEE9B496A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大模型训练作为一个复杂的</a:t>
            </a:r>
            <a:r>
              <a:rPr lang="en-US" altLang="zh-CN" dirty="0"/>
              <a:t> AI</a:t>
            </a:r>
            <a:r>
              <a:rPr lang="zh-CN" altLang="en-US" dirty="0"/>
              <a:t> 系统（高算力密度、高带宽）天然存在高故障率：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故障预判与主动干预​​：</a:t>
            </a:r>
            <a:r>
              <a:rPr lang="zh-CN" altLang="en-US" dirty="0"/>
              <a:t>如何通过预测性运维提前发现潜在故障点并触发动作？</a:t>
            </a:r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​​故障快速感知与自愈​​：</a:t>
            </a:r>
            <a:r>
              <a:rPr lang="zh-CN" altLang="en-US" dirty="0"/>
              <a:t>故障发生后极速响应，除了断点保存外，如何最小化业务中断时间？</a:t>
            </a:r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​​通信层与框架联动​​：</a:t>
            </a:r>
            <a:r>
              <a:rPr lang="zh-CN" altLang="en-US" dirty="0"/>
              <a:t>通信与 </a:t>
            </a:r>
            <a:r>
              <a:rPr lang="en" altLang="zh-CN" dirty="0"/>
              <a:t>AI</a:t>
            </a:r>
            <a:r>
              <a:rPr lang="zh-CN" altLang="en-US" dirty="0"/>
              <a:t> 框架、</a:t>
            </a:r>
            <a:r>
              <a:rPr lang="en-US" altLang="zh-CN" dirty="0"/>
              <a:t>K8S</a:t>
            </a:r>
            <a:r>
              <a:rPr lang="zh-CN" altLang="en-US" dirty="0"/>
              <a:t> 调度系统如何做到深度协同，提升故障响应效率？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64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62231-0E7B-DFD3-4621-021B2477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算网与业务协同优化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EF8D79-60CC-2951-9418-4D70D580E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Al</a:t>
            </a:r>
            <a:r>
              <a:rPr lang="zh-CN" altLang="en-US" dirty="0"/>
              <a:t> 要达成高性能高效率，不建议是完全的分层解耦，而应该适当关联，至少业务要能基于资源拓扑信息来优化资源调度、模型切分、甚至</a:t>
            </a:r>
            <a:r>
              <a:rPr lang="en" altLang="zh-CN" dirty="0"/>
              <a:t>Rank</a:t>
            </a:r>
            <a:r>
              <a:rPr lang="zh-CN" altLang="en-US" dirty="0"/>
              <a:t>编排和集合通信的算法选择；反过来，业务需求来了，如果能相应动态调整网络，实现网络基础资源的充分利用，不空闲不浪费，榨取系统中每一个链接的价值来提升业务性能，这个应该也是一个发展方向。不过业务触发网络调整，现在业界尝试的还不</a:t>
            </a:r>
            <a:r>
              <a:rPr lang="zh-CN" altLang="en-US"/>
              <a:t>多。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88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EACDF-CDE7-B398-0C01-9F5547D8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、在</a:t>
            </a:r>
            <a:r>
              <a:rPr lang="en" altLang="zh-CN" dirty="0">
                <a:effectLst/>
                <a:latin typeface="Helvetica" pitchFamily="2" charset="0"/>
              </a:rPr>
              <a:t>clos</a:t>
            </a:r>
            <a:r>
              <a:rPr lang="zh-CN" altLang="en-US" dirty="0">
                <a:effectLst/>
                <a:latin typeface="Helvetica" pitchFamily="2" charset="0"/>
              </a:rPr>
              <a:t>组网下到底能不能收敛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A5F2C0-7D5A-B764-9ADA-5C2301E63F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不是说正常集群大网平面跟超节点大带宽域的带宽去比对，而是单个平面里，拓扑到底能不能收敛，可以怎么个收敛比。以前我们项目不太敢收敛，因为怕引发链路争抢。但是后续集群规模越来越大，不收敛的</a:t>
            </a:r>
            <a:r>
              <a:rPr lang="en" altLang="zh-CN" dirty="0">
                <a:effectLst/>
                <a:latin typeface="Helvetica" pitchFamily="2" charset="0"/>
              </a:rPr>
              <a:t>clos</a:t>
            </a:r>
            <a:r>
              <a:rPr lang="zh-CN" altLang="en-US" dirty="0">
                <a:effectLst/>
                <a:latin typeface="Helvetica" pitchFamily="2" charset="0"/>
              </a:rPr>
              <a:t>组网，网络成本功耗占比会明显上升，且不易支撑大规模接入。相比非对称异构拓扑的思路，友商现在多在尝试有收敛的胖树拓扑，因为对称，路由、故障应对都更简单。只要底座足够大，层次化收敛理解应该是可行的，至于收敛比多少合适，跟单芯片算力、单个底座里的芯片规模、模型大小、并行切分设置方案和具体集合通信算法实现都有关。现在我们缺少建模仿真结果或者理论分析支撑，只能羡慕的看着友商玩收敛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77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37457</TotalTime>
  <Words>3815</Words>
  <Application>Microsoft Macintosh PowerPoint</Application>
  <PresentationFormat>自定义</PresentationFormat>
  <Paragraphs>188</Paragraphs>
  <Slides>27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Microsoft YaHei</vt:lpstr>
      <vt:lpstr>Microsoft YaHei</vt:lpstr>
      <vt:lpstr>ACGN-MiaoGB-Flash</vt:lpstr>
      <vt:lpstr>PingFang SC Semibold</vt:lpstr>
      <vt:lpstr>system-ui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  github.com/Infrasys-AI/AIInfra</vt:lpstr>
      <vt:lpstr>L2 算力底座：网络</vt:lpstr>
      <vt:lpstr>Content</vt:lpstr>
      <vt:lpstr>PowerPoint 演示文稿</vt:lpstr>
      <vt:lpstr>1、多轨通信问题</vt:lpstr>
      <vt:lpstr>2、可靠性与利用率关系</vt:lpstr>
      <vt:lpstr>算网与业务协同优化</vt:lpstr>
      <vt:lpstr>2、在clos组网下到底能不能收敛</vt:lpstr>
      <vt:lpstr>3、均衡防拥塞到底怎么做</vt:lpstr>
      <vt:lpstr>网络拓扑</vt:lpstr>
      <vt:lpstr>均衡转发防拥塞</vt:lpstr>
      <vt:lpstr>观点1:AI参数面网络是以太还是IB，或者是NVLink？</vt:lpstr>
      <vt:lpstr>PowerPoint 演示文稿</vt:lpstr>
      <vt:lpstr>2） 观点2：多级胖树的Hash极化问题如何解决？答：采用端侧乱序和逐包Hash。 </vt:lpstr>
      <vt:lpstr>PowerPoint 演示文稿</vt:lpstr>
      <vt:lpstr>观点3：逐包Hash有利于提高AI网络组网规模，2层50T盒子达成25.6万个GPU组网 </vt:lpstr>
      <vt:lpstr>观点4：RDMA的传输层协议必须修改为端侧乱序+逐包Hash，自研DPU需要支持。 </vt:lpstr>
      <vt:lpstr>观点5：8导轨与单导轨，谁是方向？</vt:lpstr>
      <vt:lpstr>PowerPoint 演示文稿</vt:lpstr>
      <vt:lpstr>PowerPoint 演示文稿</vt:lpstr>
      <vt:lpstr>） 观点6：2级组网还是3级组网？答：2级。 </vt:lpstr>
      <vt:lpstr>） 观点6：UEC能统一AI网络吗？答：不能。 </vt:lpstr>
      <vt:lpstr>PowerPoint 演示文稿</vt:lpstr>
      <vt:lpstr>PowerPoint 演示文稿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13404</cp:revision>
  <cp:lastPrinted>2023-09-08T09:14:01Z</cp:lastPrinted>
  <dcterms:created xsi:type="dcterms:W3CDTF">2020-08-28T08:44:19Z</dcterms:created>
  <dcterms:modified xsi:type="dcterms:W3CDTF">2025-08-17T11:34:49Z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